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72" r:id="rId2"/>
  </p:sldMasterIdLst>
  <p:notesMasterIdLst>
    <p:notesMasterId r:id="rId29"/>
  </p:notesMasterIdLst>
  <p:handoutMasterIdLst>
    <p:handoutMasterId r:id="rId30"/>
  </p:handoutMasterIdLst>
  <p:sldIdLst>
    <p:sldId id="277" r:id="rId3"/>
    <p:sldId id="267" r:id="rId4"/>
    <p:sldId id="273" r:id="rId5"/>
    <p:sldId id="285" r:id="rId6"/>
    <p:sldId id="279" r:id="rId7"/>
    <p:sldId id="278" r:id="rId8"/>
    <p:sldId id="282" r:id="rId9"/>
    <p:sldId id="294" r:id="rId10"/>
    <p:sldId id="302" r:id="rId11"/>
    <p:sldId id="301" r:id="rId12"/>
    <p:sldId id="304" r:id="rId13"/>
    <p:sldId id="310" r:id="rId14"/>
    <p:sldId id="303" r:id="rId15"/>
    <p:sldId id="295" r:id="rId16"/>
    <p:sldId id="296" r:id="rId17"/>
    <p:sldId id="293" r:id="rId18"/>
    <p:sldId id="299" r:id="rId19"/>
    <p:sldId id="300" r:id="rId20"/>
    <p:sldId id="286" r:id="rId21"/>
    <p:sldId id="280" r:id="rId22"/>
    <p:sldId id="306" r:id="rId23"/>
    <p:sldId id="307" r:id="rId24"/>
    <p:sldId id="308" r:id="rId25"/>
    <p:sldId id="281" r:id="rId26"/>
    <p:sldId id="298" r:id="rId27"/>
    <p:sldId id="297" r:id="rId28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D0395"/>
    <a:srgbClr val="C907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9DCAF9ED-07DC-4A11-8D7F-57B35C25682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20025" autoAdjust="0"/>
    <p:restoredTop sz="87831" autoAdjust="0"/>
  </p:normalViewPr>
  <p:slideViewPr>
    <p:cSldViewPr snapToGrid="0">
      <p:cViewPr varScale="1">
        <p:scale>
          <a:sx n="74" d="100"/>
          <a:sy n="74" d="100"/>
        </p:scale>
        <p:origin x="72" y="106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7" d="100"/>
          <a:sy n="57" d="100"/>
        </p:scale>
        <p:origin x="1236" y="4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handoutMaster" Target="handoutMasters/handoutMaster1.xml"/><Relationship Id="rId8" Type="http://schemas.openxmlformats.org/officeDocument/2006/relationships/slide" Target="slides/slide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DD71D7-55AC-46BD-81B3-09AB2F9EFBD8}" type="datetimeFigureOut">
              <a:rPr lang="ru-RU" smtClean="0"/>
              <a:t>30.03.2020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40BD58-3BFF-4EAF-BB8B-AC67FE801E4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105943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89424F-BB59-4F4E-9822-4CA3E770FFD2}" type="datetimeFigureOut">
              <a:rPr lang="ru-RU" smtClean="0"/>
              <a:t>30.03.2020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195"/>
            <a:ext cx="5438140" cy="335024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322CDD-9D6C-4F63-9EC2-64822662410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510265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cyberleninka.ru/article/n/stroenie-mineralizovannyh-zon-petropavlovskogo-zoloto-porfirovogo-mestorozhdeniya-polyarnyy-ural/pdf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err="1"/>
              <a:t>Логистически</a:t>
            </a:r>
            <a:r>
              <a:rPr lang="ru-RU" baseline="0" dirty="0"/>
              <a:t> территория расположена недалеко от </a:t>
            </a:r>
            <a:r>
              <a:rPr lang="ru-RU" baseline="0" dirty="0" err="1"/>
              <a:t>г.Воркута</a:t>
            </a:r>
            <a:r>
              <a:rPr lang="ru-RU" baseline="0" dirty="0"/>
              <a:t>, в 15 км. от автомобильной дороги ПАО Газпром. Площадь Пламенная, географически находится на возвышенности, что упрощает множество проектных решений по освоению месторождения в гидрологическом плане, а так же карьерной отработке участка. 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22CDD-9D6C-4F63-9EC2-648226624108}" type="slidenum">
              <a:rPr lang="ru-RU" smtClean="0"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102501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Подразумевается, что зона метасоматической переработки (</a:t>
            </a:r>
            <a:r>
              <a:rPr lang="ru-RU" dirty="0" err="1"/>
              <a:t>березитизации</a:t>
            </a:r>
            <a:r>
              <a:rPr lang="ru-RU" dirty="0"/>
              <a:t> и </a:t>
            </a:r>
            <a:r>
              <a:rPr lang="ru-RU" dirty="0" err="1"/>
              <a:t>хлоритихации</a:t>
            </a:r>
            <a:r>
              <a:rPr lang="ru-RU" dirty="0"/>
              <a:t>) геологического тела</a:t>
            </a:r>
            <a:r>
              <a:rPr lang="ru-RU" baseline="0" dirty="0"/>
              <a:t> и вмещающих пород имела два типа генерации: 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22CDD-9D6C-4F63-9EC2-648226624108}" type="slidenum">
              <a:rPr lang="ru-RU" smtClean="0"/>
              <a:t>15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611131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Похожее действующее месторождение с</a:t>
            </a:r>
            <a:r>
              <a:rPr lang="ru-RU" baseline="0" dirty="0"/>
              <a:t> таким же типом минерализации, возрастом и составом пород находится в 300 км южнее, так же на Полярном Урале. </a:t>
            </a:r>
          </a:p>
          <a:p>
            <a:r>
              <a:rPr lang="ru-RU" baseline="0" dirty="0"/>
              <a:t>Статья: </a:t>
            </a:r>
            <a:r>
              <a:rPr lang="en-US" sz="1200" b="0" i="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https://cyberleninka.ru/article/n/stroenie-mineralizovannyh-zon-petropavlovskogo-zoloto-porfirovogo-mestorozhdeniya-polyarnyy-ural/pdf</a:t>
            </a:r>
            <a:r>
              <a:rPr lang="ru-RU" sz="1200" b="0" i="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baseline="0" dirty="0"/>
              <a:t> 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22CDD-9D6C-4F63-9EC2-648226624108}" type="slidenum">
              <a:rPr lang="ru-RU" smtClean="0"/>
              <a:t>17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727868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В разрезе месторождение Петропавловское</a:t>
            </a:r>
            <a:r>
              <a:rPr lang="ru-RU" baseline="0" dirty="0"/>
              <a:t> представляет собой д</a:t>
            </a:r>
            <a:r>
              <a:rPr lang="ru-RU" dirty="0"/>
              <a:t>айки долеритов(красные</a:t>
            </a:r>
            <a:r>
              <a:rPr lang="ru-RU" baseline="0" dirty="0"/>
              <a:t> тела)</a:t>
            </a:r>
            <a:r>
              <a:rPr lang="ru-RU" dirty="0"/>
              <a:t>, внедренные в вулканогенно-осадочные </a:t>
            </a:r>
            <a:r>
              <a:rPr lang="ru-RU" dirty="0" err="1"/>
              <a:t>андезито</a:t>
            </a:r>
            <a:r>
              <a:rPr lang="ru-RU" dirty="0"/>
              <a:t>-базальты,</a:t>
            </a:r>
            <a:r>
              <a:rPr lang="ru-RU" baseline="0" dirty="0"/>
              <a:t> проработанные флюидами </a:t>
            </a:r>
            <a:r>
              <a:rPr lang="ru-RU" baseline="0" dirty="0" err="1"/>
              <a:t>метосоматитов</a:t>
            </a:r>
            <a:r>
              <a:rPr lang="ru-RU" baseline="0" dirty="0"/>
              <a:t>, </a:t>
            </a:r>
            <a:r>
              <a:rPr lang="ru-RU" baseline="0" dirty="0" err="1"/>
              <a:t>штокверкоподобные</a:t>
            </a:r>
            <a:r>
              <a:rPr lang="ru-RU" baseline="0" dirty="0"/>
              <a:t> золоторудные минерализованные зоны. (аналогия с </a:t>
            </a:r>
            <a:r>
              <a:rPr lang="ru-RU" baseline="0" dirty="0" err="1"/>
              <a:t>участоком</a:t>
            </a:r>
            <a:r>
              <a:rPr lang="ru-RU" baseline="0" dirty="0"/>
              <a:t> Пламенный).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22CDD-9D6C-4F63-9EC2-648226624108}" type="slidenum">
              <a:rPr lang="ru-RU" smtClean="0"/>
              <a:t>18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126615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Комплекс</a:t>
            </a:r>
            <a:r>
              <a:rPr lang="ru-RU" baseline="0" dirty="0"/>
              <a:t> </a:t>
            </a:r>
            <a:r>
              <a:rPr lang="ru-RU" baseline="0" dirty="0" err="1"/>
              <a:t>разноспектральных</a:t>
            </a:r>
            <a:r>
              <a:rPr lang="ru-RU" baseline="0" dirty="0"/>
              <a:t> высокоточных гравиметрических и магнитометрических методов позволит выделить и проследить зону </a:t>
            </a:r>
            <a:r>
              <a:rPr lang="ru-RU" baseline="0" dirty="0" err="1"/>
              <a:t>орудинения</a:t>
            </a:r>
            <a:r>
              <a:rPr lang="ru-RU" baseline="0" dirty="0"/>
              <a:t> на глубину. Так как руда выходит на поверхность, то не сложно будет задать физико-плотностные характеристики условной рудоносной породы для ее прослеживания вглубь. </a:t>
            </a:r>
          </a:p>
          <a:p>
            <a:r>
              <a:rPr lang="ru-RU" baseline="0" dirty="0"/>
              <a:t>Команда профессиональных геофизиков, являются так же </a:t>
            </a:r>
            <a:r>
              <a:rPr lang="ru-RU" baseline="0" dirty="0" err="1"/>
              <a:t>высоклассными</a:t>
            </a:r>
            <a:r>
              <a:rPr lang="ru-RU" baseline="0" dirty="0"/>
              <a:t> специалистами геологами, которые проведут совместно с геологами проекта профессиональную интерпретацию и определят размер </a:t>
            </a:r>
            <a:r>
              <a:rPr lang="ru-RU" baseline="0" dirty="0" err="1"/>
              <a:t>орудинения</a:t>
            </a:r>
            <a:r>
              <a:rPr lang="ru-RU" baseline="0" dirty="0"/>
              <a:t>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22CDD-9D6C-4F63-9EC2-648226624108}" type="slidenum">
              <a:rPr lang="ru-RU" smtClean="0"/>
              <a:t>21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191562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Два вездехода</a:t>
            </a:r>
            <a:r>
              <a:rPr lang="ru-RU" baseline="0" dirty="0"/>
              <a:t> на базе МТЛБ</a:t>
            </a:r>
            <a:r>
              <a:rPr lang="ru-RU" dirty="0"/>
              <a:t> с опытной</a:t>
            </a:r>
            <a:r>
              <a:rPr lang="ru-RU" baseline="0" dirty="0"/>
              <a:t> командой </a:t>
            </a:r>
            <a:r>
              <a:rPr lang="ru-RU" baseline="0" dirty="0" err="1"/>
              <a:t>вездеходчиков</a:t>
            </a:r>
            <a:r>
              <a:rPr lang="ru-RU" baseline="0" dirty="0"/>
              <a:t>, базирующихся в г. Воркута знают территорию и местные особенности. В общей сложности позволяют перевозить до 5 тонн груза и 15 человек. Имеется совместный опыт работ в 2017 году, региональные работы ФГБУ ВСЕГЕИ и в 2018 году  в районе поселка </a:t>
            </a:r>
            <a:r>
              <a:rPr lang="ru-RU" baseline="0" dirty="0" err="1"/>
              <a:t>Амдерма</a:t>
            </a:r>
            <a:r>
              <a:rPr lang="ru-RU" baseline="0" dirty="0"/>
              <a:t> и </a:t>
            </a:r>
            <a:r>
              <a:rPr lang="ru-RU" baseline="0" dirty="0" err="1"/>
              <a:t>Каратаиха</a:t>
            </a:r>
            <a:r>
              <a:rPr lang="ru-RU" baseline="0" dirty="0"/>
              <a:t> по заказу компании ООО РН-Шельф-Арктика.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22CDD-9D6C-4F63-9EC2-648226624108}" type="slidenum">
              <a:rPr lang="ru-RU" smtClean="0"/>
              <a:t>22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067325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22275" y="1241425"/>
            <a:ext cx="5953125" cy="3349625"/>
          </a:xfrm>
          <a:ln/>
        </p:spPr>
      </p:sp>
      <p:sp>
        <p:nvSpPr>
          <p:cNvPr id="19459" name="Заметки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ru-RU" dirty="0">
                <a:latin typeface="Arial" charset="0"/>
                <a:cs typeface="Arial" charset="0"/>
              </a:rPr>
              <a:t>Предоставление необходимой информации и получение разрешительных документов  для проведения полевых геолого-исследовательских работ на Югорском полуострове сводится к трём организациям:</a:t>
            </a:r>
          </a:p>
          <a:p>
            <a:r>
              <a:rPr lang="ru-RU" altLang="ru-RU" dirty="0">
                <a:latin typeface="Arial" charset="0"/>
                <a:cs typeface="Arial" charset="0"/>
              </a:rPr>
              <a:t>Пограничные службы РФ – получение коллективного пропуска разрешающего находится и работать на данной территории сотрудникам полевой партии.</a:t>
            </a:r>
          </a:p>
          <a:p>
            <a:r>
              <a:rPr lang="ru-RU" altLang="ru-RU" dirty="0">
                <a:latin typeface="Arial" charset="0"/>
                <a:cs typeface="Arial" charset="0"/>
              </a:rPr>
              <a:t>Администрация Муниципального Образования на территории которого проводятся данные работы – документ информативного характера</a:t>
            </a:r>
          </a:p>
          <a:p>
            <a:r>
              <a:rPr lang="ru-RU" altLang="ru-RU" dirty="0">
                <a:latin typeface="Arial" charset="0"/>
                <a:cs typeface="Arial" charset="0"/>
              </a:rPr>
              <a:t>МЧС РФ – на случай ЧС</a:t>
            </a:r>
          </a:p>
          <a:p>
            <a:r>
              <a:rPr lang="ru-RU" altLang="ru-RU" dirty="0">
                <a:latin typeface="Arial" charset="0"/>
                <a:cs typeface="Arial" charset="0"/>
              </a:rPr>
              <a:t>На сегодняшний момент необходимые документы готовы для отправки в вышеуказанные организации  и органы самоуправления. </a:t>
            </a:r>
          </a:p>
          <a:p>
            <a:r>
              <a:rPr lang="ru-RU" altLang="ru-RU" dirty="0">
                <a:latin typeface="Arial" charset="0"/>
                <a:cs typeface="Arial" charset="0"/>
              </a:rPr>
              <a:t> </a:t>
            </a:r>
          </a:p>
          <a:p>
            <a:endParaRPr lang="ru-RU" altLang="ru-RU" dirty="0">
              <a:latin typeface="Arial" charset="0"/>
              <a:cs typeface="Arial" charset="0"/>
            </a:endParaRPr>
          </a:p>
        </p:txBody>
      </p:sp>
      <p:sp>
        <p:nvSpPr>
          <p:cNvPr id="19460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8374" indent="-287836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51344" indent="-230269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11881" indent="-230269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72419" indent="-230269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32957" indent="-23026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93494" indent="-23026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54032" indent="-23026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914569" indent="-23026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fld id="{18F1FFD4-070F-45F5-A1F7-330D84DAF0B0}" type="slidenum">
              <a:rPr lang="ru-RU" altLang="ru-RU" smtClean="0">
                <a:latin typeface="Arial" charset="0"/>
              </a:rPr>
              <a:pPr/>
              <a:t>23</a:t>
            </a:fld>
            <a:endParaRPr lang="ru-RU" altLang="ru-RU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Юго-восточнее</a:t>
            </a:r>
            <a:r>
              <a:rPr lang="ru-RU" baseline="0" dirty="0"/>
              <a:t> площади «Пламенная», в 10-12 км., расположено рудопроявление «</a:t>
            </a:r>
            <a:r>
              <a:rPr lang="ru-RU" baseline="0" dirty="0" err="1"/>
              <a:t>Борзово</a:t>
            </a:r>
            <a:r>
              <a:rPr lang="ru-RU" baseline="0" dirty="0"/>
              <a:t>», где так же в кварцевых диоритах располагается золото- сульфидная (мышьяковистая) минерализация, где  НТС </a:t>
            </a:r>
            <a:r>
              <a:rPr lang="ru-RU" baseline="0" dirty="0" err="1"/>
              <a:t>Коминедра</a:t>
            </a:r>
            <a:r>
              <a:rPr lang="ru-RU" baseline="0" dirty="0"/>
              <a:t> (протокол от 04.05.2005 г. № 7) рекомендованы к постановке на учет прогнозные ресурсы коренного золота по данному перспективному объекту в количестве 12.5 т.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22CDD-9D6C-4F63-9EC2-648226624108}" type="slidenum">
              <a:rPr lang="ru-RU" smtClean="0"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3134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Сами диоритовые тела на карте магнитного аномального</a:t>
            </a:r>
            <a:r>
              <a:rPr lang="ru-RU" baseline="0" dirty="0"/>
              <a:t> поля не выделяются, так как по своему составу относятся к кислым и средним породам, (</a:t>
            </a:r>
            <a:r>
              <a:rPr lang="en-US" baseline="0" dirty="0"/>
              <a:t>SiO2&gt; 60%)</a:t>
            </a:r>
            <a:r>
              <a:rPr lang="ru-RU" baseline="0" dirty="0"/>
              <a:t>. Тем не менее участок находится на границе положительных и отрицательной аномалий, что интерпретируется как зона соприкосновения разных блоков, по которым могли мигрировать флюиды несущие рудную минерализацию. Карта гравитационных аномалий, скорей всего, сопряжена с географических поднятием и отражает повышенную мощность земной коры.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22CDD-9D6C-4F63-9EC2-648226624108}" type="slidenum">
              <a:rPr lang="ru-RU" smtClean="0"/>
              <a:t>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420133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Аэрогеофизические работы проведенные в советское время</a:t>
            </a:r>
            <a:r>
              <a:rPr lang="ru-RU" baseline="0" dirty="0"/>
              <a:t> устаревшими методами и оборудованием, являются единственными геофизическими исследованиями, проведенными на этой территории.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22CDD-9D6C-4F63-9EC2-648226624108}" type="slidenum">
              <a:rPr lang="ru-RU" smtClean="0"/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087890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По</a:t>
            </a:r>
            <a:r>
              <a:rPr lang="ru-RU" baseline="0" dirty="0"/>
              <a:t>скольку территория является закрытой, то есть большая часть лицензионной площади перекрыта осыпями и современными четвертичными образованиями (грунт, вскрыша) и видно из предыдущего слайда, что оснований выделять формы и размеры диоритовых тел у специалистов группы Зархидзе не было, а так же из слов непосредственных участников этих работ цитата: «это исключительно - фантазия геологов». Есть основания и резон провести на этой территории комплексные геофизические исследования (</a:t>
            </a:r>
            <a:r>
              <a:rPr lang="ru-RU" baseline="0" dirty="0" err="1"/>
              <a:t>гравика</a:t>
            </a:r>
            <a:r>
              <a:rPr lang="ru-RU" baseline="0" dirty="0"/>
              <a:t>, </a:t>
            </a:r>
            <a:r>
              <a:rPr lang="ru-RU" baseline="0" dirty="0" err="1"/>
              <a:t>магнитка</a:t>
            </a:r>
            <a:r>
              <a:rPr lang="ru-RU" baseline="0" dirty="0"/>
              <a:t>) современным зарубежным оборудованием и выделить потенциально рудоносную зону.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22CDD-9D6C-4F63-9EC2-648226624108}" type="slidenum">
              <a:rPr lang="ru-RU" smtClean="0"/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900880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На</a:t>
            </a:r>
            <a:r>
              <a:rPr lang="ru-RU" baseline="0" dirty="0"/>
              <a:t> слайде представлена локализация геохимической аномалии, площадь аномалии 1,5 км</a:t>
            </a:r>
            <a:r>
              <a:rPr lang="ru-RU" baseline="30000" dirty="0"/>
              <a:t>2 </a:t>
            </a:r>
            <a:r>
              <a:rPr lang="ru-RU" baseline="0" dirty="0"/>
              <a:t>, зараженность золотом имеют как вмещающие породы вулканогенно-осадочные андезиты, порфировые </a:t>
            </a:r>
            <a:r>
              <a:rPr lang="ru-RU" baseline="0" dirty="0" err="1"/>
              <a:t>дациты</a:t>
            </a:r>
            <a:r>
              <a:rPr lang="ru-RU" baseline="0" dirty="0"/>
              <a:t> и их туфы, так и сами внедренные магматические образования – дайки </a:t>
            </a:r>
            <a:r>
              <a:rPr lang="ru-RU" baseline="0" dirty="0" err="1"/>
              <a:t>риолитов</a:t>
            </a:r>
            <a:r>
              <a:rPr lang="ru-RU" baseline="0" dirty="0"/>
              <a:t>, гранит-порфиры.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22CDD-9D6C-4F63-9EC2-648226624108}" type="slidenum">
              <a:rPr lang="ru-RU" smtClean="0"/>
              <a:t>11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767600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ru-RU" dirty="0"/>
            </a:b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22CDD-9D6C-4F63-9EC2-648226624108}" type="slidenum">
              <a:rPr lang="ru-RU" smtClean="0"/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82983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Небольшой</a:t>
            </a:r>
            <a:r>
              <a:rPr lang="ru-RU" baseline="0" dirty="0"/>
              <a:t> размер области геологического картирования масштаба 1:5000 обусловлен малой обнаженностью только приподнятого участка, остальная область перекрыта современными четвертичными образованиями.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22CDD-9D6C-4F63-9EC2-648226624108}" type="slidenum">
              <a:rPr lang="ru-RU" smtClean="0"/>
              <a:t>13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69694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В геологическом плане больше всего вопросов, так как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22CDD-9D6C-4F63-9EC2-648226624108}" type="slidenum">
              <a:rPr lang="ru-RU" smtClean="0"/>
              <a:t>14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086867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685800" y="5349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508000" y="4853412"/>
            <a:ext cx="11277600" cy="1222375"/>
          </a:xfrm>
        </p:spPr>
        <p:txBody>
          <a:bodyPr anchor="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508000" y="3886200"/>
            <a:ext cx="112776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2461A-250E-4A29-9E9B-599CA3838FA1}" type="datetime1">
              <a:rPr lang="en-US" smtClean="0"/>
              <a:pPr/>
              <a:t>3/30/2020</a:t>
            </a:fld>
            <a:endParaRPr lang="en-US" dirty="0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CF40B41D-FD10-4A38-B39B-626510BD49B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0" y="5888736"/>
            <a:ext cx="12192000" cy="109728"/>
          </a:xfrm>
          <a:prstGeom prst="rect">
            <a:avLst/>
          </a:prstGeom>
          <a:ln>
            <a:noFill/>
          </a:ln>
          <a:effectLst>
            <a:outerShdw blurRad="25400" dist="25400" dir="5400000" algn="t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0" y="5888736"/>
            <a:ext cx="12192000" cy="109728"/>
          </a:xfrm>
          <a:prstGeom prst="rect">
            <a:avLst/>
          </a:prstGeom>
          <a:ln>
            <a:noFill/>
          </a:ln>
          <a:effectLst>
            <a:innerShdw blurRad="25400" dist="12700" dir="16200000">
              <a:schemeClr val="accent1">
                <a:lumMod val="50000"/>
                <a:alpha val="5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144000" y="549277"/>
            <a:ext cx="2438400" cy="5851525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549277"/>
            <a:ext cx="8331200" cy="5851525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 userDrawn="1"/>
        </p:nvGrpSpPr>
        <p:grpSpPr>
          <a:xfrm>
            <a:off x="552183" y="6373288"/>
            <a:ext cx="3651032" cy="346248"/>
            <a:chOff x="244014" y="6373288"/>
            <a:chExt cx="2738274" cy="346248"/>
          </a:xfrm>
        </p:grpSpPr>
        <p:sp>
          <p:nvSpPr>
            <p:cNvPr id="4" name="TextBox 3"/>
            <p:cNvSpPr txBox="1"/>
            <p:nvPr/>
          </p:nvSpPr>
          <p:spPr>
            <a:xfrm>
              <a:off x="1153422" y="6488704"/>
              <a:ext cx="1828866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900" b="1" dirty="0">
                  <a:solidFill>
                    <a:srgbClr val="B0B1C6"/>
                  </a:solidFill>
                </a:rPr>
                <a:t>геологический институт им. А.П. Карпинского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160327" y="6373288"/>
              <a:ext cx="1737495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900" b="1" dirty="0">
                  <a:solidFill>
                    <a:srgbClr val="9A9CBB"/>
                  </a:solidFill>
                </a:rPr>
                <a:t>Всероссийский научно-исследовательский</a:t>
              </a:r>
            </a:p>
          </p:txBody>
        </p:sp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4014" y="6395869"/>
              <a:ext cx="920990" cy="252000"/>
            </a:xfrm>
            <a:prstGeom prst="rect">
              <a:avLst/>
            </a:prstGeom>
          </p:spPr>
        </p:pic>
      </p:grp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3663" y="6327095"/>
            <a:ext cx="504000" cy="378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8" t="8892" r="8860" b="8062"/>
          <a:stretch/>
        </p:blipFill>
        <p:spPr>
          <a:xfrm>
            <a:off x="8148763" y="6305770"/>
            <a:ext cx="541288" cy="41330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1023" y="6322178"/>
            <a:ext cx="504000" cy="378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9911" y="6323770"/>
            <a:ext cx="500123" cy="3780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9132" y="6323770"/>
            <a:ext cx="498088" cy="37640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5179" y="6323770"/>
            <a:ext cx="495285" cy="376408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9970859" y="6322980"/>
            <a:ext cx="508277" cy="381600"/>
          </a:xfrm>
          <a:prstGeom prst="rect">
            <a:avLst/>
          </a:prstGeom>
          <a:solidFill>
            <a:schemeClr val="bg1">
              <a:lumMod val="8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9374479" y="6323770"/>
            <a:ext cx="496684" cy="376408"/>
          </a:xfrm>
          <a:prstGeom prst="rect">
            <a:avLst/>
          </a:prstGeom>
          <a:solidFill>
            <a:schemeClr val="bg1">
              <a:lumMod val="8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8786260" y="6323770"/>
            <a:ext cx="508800" cy="381600"/>
          </a:xfrm>
          <a:prstGeom prst="rect">
            <a:avLst/>
          </a:prstGeom>
          <a:solidFill>
            <a:schemeClr val="bg1">
              <a:lumMod val="8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8163585" y="6320745"/>
            <a:ext cx="517385" cy="376408"/>
          </a:xfrm>
          <a:prstGeom prst="rect">
            <a:avLst/>
          </a:prstGeom>
          <a:solidFill>
            <a:schemeClr val="bg1">
              <a:lumMod val="8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10574884" y="6323770"/>
            <a:ext cx="502337" cy="376408"/>
          </a:xfrm>
          <a:prstGeom prst="rect">
            <a:avLst/>
          </a:prstGeom>
          <a:solidFill>
            <a:schemeClr val="bg1">
              <a:lumMod val="8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11182511" y="6327095"/>
            <a:ext cx="504000" cy="376408"/>
          </a:xfrm>
          <a:prstGeom prst="rect">
            <a:avLst/>
          </a:prstGeom>
          <a:solidFill>
            <a:schemeClr val="bg1">
              <a:lumMod val="8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11388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4775200" y="76201"/>
            <a:ext cx="3860800" cy="28892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E31375A4-56A4-47D6-9801-1991572033F7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685800" y="3444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508000" y="1676400"/>
            <a:ext cx="112776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4ADA4-35DF-4BD1-8C53-4246F035229A}" type="datetime1">
              <a:rPr lang="en-US" smtClean="0"/>
              <a:pPr/>
              <a:t>3/30/2020</a:t>
            </a:fld>
            <a:endParaRPr lang="en-US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0B41D-FD10-4A38-B39B-626510BD49B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240633" y="2947086"/>
            <a:ext cx="115824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hidden">
          <a:xfrm>
            <a:off x="7753739" y="283"/>
            <a:ext cx="4435717" cy="6856286"/>
          </a:xfrm>
          <a:prstGeom prst="rect">
            <a:avLst/>
          </a:prstGeom>
        </p:spPr>
      </p:pic>
      <p:sp>
        <p:nvSpPr>
          <p:cNvPr id="10" name="Прямоугольник 9"/>
          <p:cNvSpPr/>
          <p:nvPr userDrawn="1"/>
        </p:nvSpPr>
        <p:spPr>
          <a:xfrm>
            <a:off x="7707084" y="0"/>
            <a:ext cx="54864" cy="6858000"/>
          </a:xfrm>
          <a:prstGeom prst="rect">
            <a:avLst/>
          </a:prstGeom>
          <a:ln>
            <a:noFill/>
          </a:ln>
          <a:effectLst>
            <a:outerShdw blurRad="25400" dist="25400" algn="t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/>
          <p:cNvSpPr/>
          <p:nvPr userDrawn="1"/>
        </p:nvSpPr>
        <p:spPr>
          <a:xfrm>
            <a:off x="7707084" y="0"/>
            <a:ext cx="54864" cy="6858000"/>
          </a:xfrm>
          <a:prstGeom prst="rect">
            <a:avLst/>
          </a:prstGeom>
          <a:ln>
            <a:noFill/>
          </a:ln>
          <a:effectLst>
            <a:innerShdw blurRad="25400" dist="127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406400" y="1600200"/>
            <a:ext cx="5588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7912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406400" y="5410200"/>
            <a:ext cx="114808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375259" y="666750"/>
            <a:ext cx="57207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6193367" y="666750"/>
            <a:ext cx="5722988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375259" y="1316038"/>
            <a:ext cx="5720741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6198307" y="1316038"/>
            <a:ext cx="571804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0972800" y="6477000"/>
            <a:ext cx="1016000" cy="246888"/>
          </a:xfrm>
        </p:spPr>
        <p:txBody>
          <a:bodyPr/>
          <a:lstStyle/>
          <a:p>
            <a:fld id="{E31375A4-56A4-47D6-9801-1991572033F7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685800" y="6019801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85800" y="5849118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609600" y="5486400"/>
            <a:ext cx="112776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609601" y="609600"/>
            <a:ext cx="4011084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4766733" y="609600"/>
            <a:ext cx="7120467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ru-RU" smtClean="0"/>
              <a:t>‹#›</a:t>
            </a:fld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hidden">
          <a:xfrm>
            <a:off x="7753739" y="283"/>
            <a:ext cx="4435717" cy="6856286"/>
          </a:xfrm>
          <a:prstGeom prst="rect">
            <a:avLst/>
          </a:prstGeom>
        </p:spPr>
      </p:pic>
      <p:sp>
        <p:nvSpPr>
          <p:cNvPr id="10" name="Прямоугольник 9"/>
          <p:cNvSpPr/>
          <p:nvPr userDrawn="1"/>
        </p:nvSpPr>
        <p:spPr>
          <a:xfrm>
            <a:off x="7707084" y="0"/>
            <a:ext cx="54864" cy="6858000"/>
          </a:xfrm>
          <a:prstGeom prst="rect">
            <a:avLst/>
          </a:prstGeom>
          <a:ln>
            <a:noFill/>
          </a:ln>
          <a:effectLst>
            <a:outerShdw blurRad="25400" dist="25400" algn="t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7707084" y="0"/>
            <a:ext cx="54864" cy="6858000"/>
          </a:xfrm>
          <a:prstGeom prst="rect">
            <a:avLst/>
          </a:prstGeom>
          <a:ln>
            <a:noFill/>
          </a:ln>
          <a:effectLst>
            <a:innerShdw blurRad="25400" dist="127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4673600" y="616634"/>
            <a:ext cx="67056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508000" y="4993760"/>
            <a:ext cx="78232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508000" y="5533218"/>
            <a:ext cx="78232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406400" y="1554163"/>
            <a:ext cx="115824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8636000" y="76201"/>
            <a:ext cx="33528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4165600" y="76201"/>
            <a:ext cx="44704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10972800" y="6477001"/>
            <a:ext cx="1016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E31375A4-56A4-47D6-9801-1991572033F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406400" y="457200"/>
            <a:ext cx="115824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685800" y="1057987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Прямоугольник 12"/>
          <p:cNvSpPr/>
          <p:nvPr userDrawn="1"/>
        </p:nvSpPr>
        <p:spPr>
          <a:xfrm>
            <a:off x="0" y="6257036"/>
            <a:ext cx="12192000" cy="54864"/>
          </a:xfrm>
          <a:prstGeom prst="rect">
            <a:avLst/>
          </a:prstGeom>
          <a:ln>
            <a:noFill/>
          </a:ln>
          <a:effectLst>
            <a:outerShdw blurRad="25400" dist="25400" dir="5400000" algn="t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Прямоугольник 13"/>
          <p:cNvSpPr/>
          <p:nvPr userDrawn="1"/>
        </p:nvSpPr>
        <p:spPr>
          <a:xfrm>
            <a:off x="0" y="6257036"/>
            <a:ext cx="12192000" cy="54864"/>
          </a:xfrm>
          <a:prstGeom prst="rect">
            <a:avLst/>
          </a:prstGeom>
          <a:ln>
            <a:noFill/>
          </a:ln>
          <a:effectLst>
            <a:innerShdw blurRad="25400" dist="12700" dir="16200000">
              <a:schemeClr val="accent1">
                <a:lumMod val="50000"/>
                <a:alpha val="5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7.wmf"/><Relationship Id="rId4" Type="http://schemas.openxmlformats.org/officeDocument/2006/relationships/oleObject" Target="../embeddings/oleObject1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12" Type="http://schemas.microsoft.com/office/2007/relationships/hdphoto" Target="../media/hdphoto4.wdp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7.png"/><Relationship Id="rId11" Type="http://schemas.openxmlformats.org/officeDocument/2006/relationships/image" Target="../media/image41.png"/><Relationship Id="rId5" Type="http://schemas.openxmlformats.org/officeDocument/2006/relationships/image" Target="../media/image36.jpeg"/><Relationship Id="rId10" Type="http://schemas.microsoft.com/office/2007/relationships/hdphoto" Target="../media/hdphoto3.wdp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08000" y="4676766"/>
            <a:ext cx="11277600" cy="1222375"/>
          </a:xfrm>
        </p:spPr>
        <p:txBody>
          <a:bodyPr/>
          <a:lstStyle/>
          <a:p>
            <a:pPr algn="l" defTabSz="914400">
              <a:lnSpc>
                <a:spcPct val="80000"/>
              </a:lnSpc>
              <a:spcBef>
                <a:spcPts val="0"/>
              </a:spcBef>
              <a:buNone/>
            </a:pPr>
            <a:r>
              <a:rPr lang="ru-RU" sz="3200" b="1" dirty="0">
                <a:solidFill>
                  <a:srgbClr val="514A40"/>
                </a:solidFill>
                <a:effectLst>
                  <a:outerShdw blurRad="38100" dist="25400" dir="18900000" algn="bl">
                    <a:prstClr val="aliceBlue">
                      <a:alpha val="80000"/>
                    </a:prstClr>
                  </a:outerShdw>
                </a:effectLst>
                <a:latin typeface="Cambria"/>
              </a:rPr>
              <a:t>Площадь</a:t>
            </a:r>
            <a:r>
              <a:rPr lang="ru-RU" sz="6800" b="1" dirty="0">
                <a:solidFill>
                  <a:srgbClr val="514A40"/>
                </a:solidFill>
                <a:effectLst>
                  <a:outerShdw blurRad="38100" dist="25400" dir="18900000" algn="bl">
                    <a:prstClr val="aliceBlue">
                      <a:alpha val="80000"/>
                    </a:prstClr>
                  </a:outerShdw>
                </a:effectLst>
                <a:latin typeface="Cambria"/>
              </a:rPr>
              <a:t> Пламенная</a:t>
            </a:r>
            <a:endParaRPr lang="ru-RU" sz="6800" b="1" i="0" baseline="0" dirty="0">
              <a:solidFill>
                <a:srgbClr val="514A40"/>
              </a:solidFill>
              <a:effectLst>
                <a:outerShdw blurRad="38100" dist="25400" dir="18900000" algn="bl">
                  <a:prstClr val="aliceBlue">
                    <a:alpha val="80000"/>
                  </a:prstClr>
                </a:outerShdw>
              </a:effectLst>
              <a:latin typeface="Cambria"/>
              <a:ea typeface="+mj-ea"/>
              <a:cs typeface="+mj-cs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08000" y="3762366"/>
            <a:ext cx="11277600" cy="914400"/>
          </a:xfrm>
        </p:spPr>
        <p:txBody>
          <a:bodyPr/>
          <a:lstStyle/>
          <a:p>
            <a:pPr marL="0" indent="0" algn="l">
              <a:spcBef>
                <a:spcPts val="0"/>
              </a:spcBef>
              <a:buNone/>
            </a:pPr>
            <a:r>
              <a:rPr lang="ru-RU" sz="2000" b="1" i="0" baseline="0" dirty="0">
                <a:solidFill>
                  <a:srgbClr val="A85229"/>
                </a:solidFill>
              </a:rPr>
              <a:t>Краткое инвестиционное предложение (январь 2020)</a:t>
            </a:r>
          </a:p>
          <a:p>
            <a:pPr marL="0" indent="0" algn="l">
              <a:spcBef>
                <a:spcPts val="0"/>
              </a:spcBef>
              <a:buNone/>
            </a:pPr>
            <a:endParaRPr lang="ru-RU" sz="2000" b="1" i="0" baseline="0" dirty="0">
              <a:solidFill>
                <a:srgbClr val="A85229"/>
              </a:solidFill>
            </a:endParaRPr>
          </a:p>
        </p:txBody>
      </p:sp>
      <p:pic>
        <p:nvPicPr>
          <p:cNvPr id="2050" name="Picture 2" descr="E:\Золото\Пламенный\файлы для презентации\логотип Бел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3000" contras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885" y="233261"/>
            <a:ext cx="2536947" cy="3071905"/>
          </a:xfrm>
          <a:prstGeom prst="rect">
            <a:avLst/>
          </a:prstGeom>
          <a:noFill/>
          <a:effectLst>
            <a:glow rad="127000">
              <a:schemeClr val="accent1">
                <a:alpha val="33000"/>
              </a:schemeClr>
            </a:glow>
            <a:outerShdw blurRad="50800" dist="50800" dir="5400000" algn="ctr" rotWithShape="0">
              <a:srgbClr val="000000">
                <a:alpha val="94000"/>
              </a:srgbClr>
            </a:outerShdw>
            <a:reflection blurRad="101600" stA="25000" endPos="6500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226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E:\АРШИНОВ\ПРОЕКТ ПЛАМЕННЫЙ УЧАСТОК\Материалы\ГеолКарта\ГеолКарт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530" y="455585"/>
            <a:ext cx="5392426" cy="3760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E:\АРШИНОВ\ПРОЕКТ ПЛАМЕННЫЙ УЧАСТОК\Материалы\ГеолКарта\Разрез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530" y="4222290"/>
            <a:ext cx="5392426" cy="2512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57563" y="531214"/>
            <a:ext cx="6261194" cy="3573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E:\АРШИНОВ\ПРОЕКТ ПЛАМЕННЫЙ УЧАСТОК\Материалы\ГеолКарта\ГК-200-1поколение\разрезВ_Г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563" y="4104580"/>
            <a:ext cx="6261194" cy="1599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7512" y="65358"/>
            <a:ext cx="53096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Результаты работ ГДП-200 (2009 год Д.В. Зархидзе)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595474" y="71838"/>
            <a:ext cx="50590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Результаты работ КГ-200 (1963 год Л.Н. Беляков)</a:t>
            </a:r>
          </a:p>
        </p:txBody>
      </p:sp>
    </p:spTree>
    <p:extLst>
      <p:ext uri="{BB962C8B-B14F-4D97-AF65-F5344CB8AC3E}">
        <p14:creationId xmlns:p14="http://schemas.microsoft.com/office/powerpoint/2010/main" val="1801734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8" name="Picture 2" descr="E:\АРШИНОВ\ПРОЕКТ ПЛАМЕННЫЙ УЧАСТОК\Материалы\Золото\ГЕОХИМИЯ\1км Пламенная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5144"/>
            <a:ext cx="8079372" cy="4294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E:\АРШИНОВ\ПРОЕКТ ПЛАМЕННЫЙ УЧАСТОК\Материалы\Золото\ГЕОХИМИЯ\по Au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2570" y="3035105"/>
            <a:ext cx="6499430" cy="3550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71525" y="110649"/>
            <a:ext cx="81839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Локализация геохимической аномалии по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Au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 в контуре лицензионной площади</a:t>
            </a:r>
          </a:p>
        </p:txBody>
      </p:sp>
    </p:spTree>
    <p:extLst>
      <p:ext uri="{BB962C8B-B14F-4D97-AF65-F5344CB8AC3E}">
        <p14:creationId xmlns:p14="http://schemas.microsoft.com/office/powerpoint/2010/main" val="504224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5931" y="1083953"/>
            <a:ext cx="6540505" cy="5451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1091205" y="437320"/>
            <a:ext cx="9593949" cy="60587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900" b="1" dirty="0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</a:rPr>
              <a:t>РЕЗУЛЬТАТЫ ГЕОХИМИЧЕСКОЙ СЪЕМКИ</a:t>
            </a:r>
          </a:p>
        </p:txBody>
      </p:sp>
      <p:sp>
        <p:nvSpPr>
          <p:cNvPr id="5" name="Объект 2"/>
          <p:cNvSpPr>
            <a:spLocks noGrp="1"/>
          </p:cNvSpPr>
          <p:nvPr>
            <p:ph idx="1"/>
          </p:nvPr>
        </p:nvSpPr>
        <p:spPr>
          <a:xfrm>
            <a:off x="6816436" y="1187862"/>
            <a:ext cx="5167745" cy="5887727"/>
          </a:xfrm>
        </p:spPr>
        <p:txBody>
          <a:bodyPr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ru-RU" sz="1800" dirty="0"/>
              <a:t>На территории рудопроявления Диоритовое установлена высоко контрастная аномалия золота во вторичных ореолах рассеяния (содержания до 1,5 г/т) площадью около 2 кв. км.</a:t>
            </a:r>
          </a:p>
          <a:p>
            <a:pPr>
              <a:buFont typeface="Arial" panose="020B0604020202020204" pitchFamily="34" charset="0"/>
              <a:buChar char="•"/>
            </a:pPr>
            <a:endParaRPr lang="ru-RU" sz="900" dirty="0"/>
          </a:p>
          <a:p>
            <a:pPr>
              <a:buFont typeface="Arial" panose="020B0604020202020204" pitchFamily="34" charset="0"/>
              <a:buChar char="•"/>
            </a:pPr>
            <a:r>
              <a:rPr lang="ru-RU" sz="1800" dirty="0"/>
              <a:t>Аномалия полностью не оконтурена, так как с севера, запада и юга перекрыта мощными аллохтонными четвертичными образованиями.</a:t>
            </a:r>
          </a:p>
          <a:p>
            <a:pPr>
              <a:buFont typeface="Arial" panose="020B0604020202020204" pitchFamily="34" charset="0"/>
              <a:buChar char="•"/>
            </a:pPr>
            <a:endParaRPr lang="ru-RU" sz="900" dirty="0"/>
          </a:p>
          <a:p>
            <a:pPr>
              <a:buFont typeface="Arial" panose="020B0604020202020204" pitchFamily="34" charset="0"/>
              <a:buChar char="•"/>
            </a:pPr>
            <a:r>
              <a:rPr lang="ru-RU" sz="1800" dirty="0"/>
              <a:t>В рыхлых образованиях («коре выветривания») на рудопроявлении установлено до более 1000 знаков золота на пробу в 20 л (макс. кол-во 2197 знаков). Размер золота преимущественно менее 100 мкм, но присутствуют </a:t>
            </a:r>
            <a:r>
              <a:rPr lang="ru-RU" sz="1800" dirty="0" err="1"/>
              <a:t>золотины</a:t>
            </a:r>
            <a:r>
              <a:rPr lang="ru-RU" sz="1800" dirty="0"/>
              <a:t> размером до 0,5 мм. </a:t>
            </a:r>
            <a:r>
              <a:rPr lang="ru-RU" sz="1800" dirty="0" err="1"/>
              <a:t>Пробность</a:t>
            </a:r>
            <a:r>
              <a:rPr lang="ru-RU" sz="1800" dirty="0"/>
              <a:t> золота 550-950.</a:t>
            </a:r>
          </a:p>
        </p:txBody>
      </p:sp>
    </p:spTree>
    <p:extLst>
      <p:ext uri="{BB962C8B-B14F-4D97-AF65-F5344CB8AC3E}">
        <p14:creationId xmlns:p14="http://schemas.microsoft.com/office/powerpoint/2010/main" val="2020372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09877" y="1096328"/>
            <a:ext cx="9903145" cy="5159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E:\АРШИНОВ\ПРОЕКТ ПЛАМЕННЫЙ УЧАСТОК\Материалы\Пламенный\геолсхема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0020" y="2343283"/>
            <a:ext cx="824049" cy="734896"/>
          </a:xfrm>
          <a:prstGeom prst="rect">
            <a:avLst/>
          </a:prstGeom>
          <a:noFill/>
          <a:effectLst/>
        </p:spPr>
      </p:pic>
      <p:sp>
        <p:nvSpPr>
          <p:cNvPr id="5" name="TextBox 4"/>
          <p:cNvSpPr txBox="1"/>
          <p:nvPr/>
        </p:nvSpPr>
        <p:spPr>
          <a:xfrm>
            <a:off x="1209877" y="506556"/>
            <a:ext cx="103125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>
                <a:solidFill>
                  <a:schemeClr val="accent2">
                    <a:lumMod val="75000"/>
                  </a:schemeClr>
                </a:solidFill>
              </a:rPr>
              <a:t>Закартированная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2">
                    <a:lumMod val="75000"/>
                  </a:schemeClr>
                </a:solidFill>
              </a:rPr>
              <a:t>гелогической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 съемкой масштаба 1:5000 область в контуре участка «Пламенный»   </a:t>
            </a:r>
          </a:p>
        </p:txBody>
      </p:sp>
    </p:spTree>
    <p:extLst>
      <p:ext uri="{BB962C8B-B14F-4D97-AF65-F5344CB8AC3E}">
        <p14:creationId xmlns:p14="http://schemas.microsoft.com/office/powerpoint/2010/main" val="3966541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1128362" y="375919"/>
            <a:ext cx="10322929" cy="60587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</a:rPr>
              <a:t>ГЕОЛОГИЧЕСКОЕ СТРОЕНИЕ УЧАСТКА НЕДР ПЛАМЕННЫЙ</a:t>
            </a:r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07708551"/>
              </p:ext>
            </p:extLst>
          </p:nvPr>
        </p:nvGraphicFramePr>
        <p:xfrm>
          <a:off x="1391630" y="1032630"/>
          <a:ext cx="8999279" cy="53067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9" name="CorelDRAW" r:id="rId4" imgW="16772040" imgH="9896400" progId="CorelDraw.Graphic.20">
                  <p:embed/>
                </p:oleObj>
              </mc:Choice>
              <mc:Fallback>
                <p:oleObj name="CorelDRAW" r:id="rId4" imgW="16772040" imgH="9896400" progId="CorelDraw.Graphic.2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91630" y="1032630"/>
                        <a:ext cx="8999279" cy="530678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91268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7" t="69591" r="38468" b="3626"/>
          <a:stretch/>
        </p:blipFill>
        <p:spPr>
          <a:xfrm>
            <a:off x="197428" y="1613737"/>
            <a:ext cx="11845636" cy="3598405"/>
          </a:xfrm>
          <a:prstGeom prst="rect">
            <a:avLst/>
          </a:prstGeom>
          <a:ln>
            <a:solidFill>
              <a:srgbClr val="C907BB"/>
            </a:solidFill>
          </a:ln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947582" y="443028"/>
            <a:ext cx="8911687" cy="60587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</a:rPr>
              <a:t>ГЕОЛОГИЧЕСКИЙ РАЗРЕЗ ПО ЛИНИИ А-Б</a:t>
            </a:r>
          </a:p>
        </p:txBody>
      </p:sp>
      <p:grpSp>
        <p:nvGrpSpPr>
          <p:cNvPr id="6" name="Группа 5"/>
          <p:cNvGrpSpPr/>
          <p:nvPr/>
        </p:nvGrpSpPr>
        <p:grpSpPr>
          <a:xfrm>
            <a:off x="5252947" y="3107531"/>
            <a:ext cx="957914" cy="1937013"/>
            <a:chOff x="5252946" y="3085811"/>
            <a:chExt cx="957915" cy="1958733"/>
          </a:xfrm>
          <a:solidFill>
            <a:schemeClr val="accent1"/>
          </a:solidFill>
        </p:grpSpPr>
        <p:sp>
          <p:nvSpPr>
            <p:cNvPr id="7" name="Полилиния 6"/>
            <p:cNvSpPr/>
            <p:nvPr/>
          </p:nvSpPr>
          <p:spPr>
            <a:xfrm>
              <a:off x="5473800" y="3085811"/>
              <a:ext cx="428307" cy="1958733"/>
            </a:xfrm>
            <a:custGeom>
              <a:avLst/>
              <a:gdLst>
                <a:gd name="connsiteX0" fmla="*/ 393032 w 393032"/>
                <a:gd name="connsiteY0" fmla="*/ 0 h 1660358"/>
                <a:gd name="connsiteX1" fmla="*/ 256674 w 393032"/>
                <a:gd name="connsiteY1" fmla="*/ 304800 h 1660358"/>
                <a:gd name="connsiteX2" fmla="*/ 160421 w 393032"/>
                <a:gd name="connsiteY2" fmla="*/ 665747 h 1660358"/>
                <a:gd name="connsiteX3" fmla="*/ 96253 w 393032"/>
                <a:gd name="connsiteY3" fmla="*/ 1203158 h 1660358"/>
                <a:gd name="connsiteX4" fmla="*/ 0 w 393032"/>
                <a:gd name="connsiteY4" fmla="*/ 1660358 h 1660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3032" h="1660358">
                  <a:moveTo>
                    <a:pt x="393032" y="0"/>
                  </a:moveTo>
                  <a:cubicBezTo>
                    <a:pt x="344237" y="96921"/>
                    <a:pt x="295442" y="193842"/>
                    <a:pt x="256674" y="304800"/>
                  </a:cubicBezTo>
                  <a:cubicBezTo>
                    <a:pt x="217906" y="415758"/>
                    <a:pt x="187158" y="516021"/>
                    <a:pt x="160421" y="665747"/>
                  </a:cubicBezTo>
                  <a:cubicBezTo>
                    <a:pt x="133684" y="815473"/>
                    <a:pt x="122990" y="1037390"/>
                    <a:pt x="96253" y="1203158"/>
                  </a:cubicBezTo>
                  <a:cubicBezTo>
                    <a:pt x="69516" y="1368926"/>
                    <a:pt x="34758" y="1514642"/>
                    <a:pt x="0" y="1660358"/>
                  </a:cubicBezTo>
                </a:path>
              </a:pathLst>
            </a:custGeom>
            <a:grpFill/>
            <a:ln w="635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Полилиния 7"/>
            <p:cNvSpPr/>
            <p:nvPr/>
          </p:nvSpPr>
          <p:spPr>
            <a:xfrm>
              <a:off x="5792986" y="3346210"/>
              <a:ext cx="417874" cy="1698334"/>
            </a:xfrm>
            <a:custGeom>
              <a:avLst/>
              <a:gdLst>
                <a:gd name="connsiteX0" fmla="*/ 0 w 383458"/>
                <a:gd name="connsiteY0" fmla="*/ 1415845 h 1415845"/>
                <a:gd name="connsiteX1" fmla="*/ 117987 w 383458"/>
                <a:gd name="connsiteY1" fmla="*/ 1042219 h 1415845"/>
                <a:gd name="connsiteX2" fmla="*/ 196645 w 383458"/>
                <a:gd name="connsiteY2" fmla="*/ 668593 h 1415845"/>
                <a:gd name="connsiteX3" fmla="*/ 216310 w 383458"/>
                <a:gd name="connsiteY3" fmla="*/ 285135 h 1415845"/>
                <a:gd name="connsiteX4" fmla="*/ 383458 w 383458"/>
                <a:gd name="connsiteY4" fmla="*/ 0 h 14158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3458" h="1415845">
                  <a:moveTo>
                    <a:pt x="0" y="1415845"/>
                  </a:moveTo>
                  <a:cubicBezTo>
                    <a:pt x="42606" y="1291303"/>
                    <a:pt x="85213" y="1166761"/>
                    <a:pt x="117987" y="1042219"/>
                  </a:cubicBezTo>
                  <a:cubicBezTo>
                    <a:pt x="150761" y="917677"/>
                    <a:pt x="180258" y="794774"/>
                    <a:pt x="196645" y="668593"/>
                  </a:cubicBezTo>
                  <a:cubicBezTo>
                    <a:pt x="213032" y="542412"/>
                    <a:pt x="185175" y="396567"/>
                    <a:pt x="216310" y="285135"/>
                  </a:cubicBezTo>
                  <a:cubicBezTo>
                    <a:pt x="247445" y="173703"/>
                    <a:pt x="315451" y="86851"/>
                    <a:pt x="383458" y="0"/>
                  </a:cubicBezTo>
                </a:path>
              </a:pathLst>
            </a:custGeom>
            <a:grpFill/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Полилиния 8"/>
            <p:cNvSpPr/>
            <p:nvPr/>
          </p:nvSpPr>
          <p:spPr>
            <a:xfrm>
              <a:off x="5750128" y="3346210"/>
              <a:ext cx="460733" cy="70763"/>
            </a:xfrm>
            <a:custGeom>
              <a:avLst/>
              <a:gdLst>
                <a:gd name="connsiteX0" fmla="*/ 0 w 422787"/>
                <a:gd name="connsiteY0" fmla="*/ 58993 h 58993"/>
                <a:gd name="connsiteX1" fmla="*/ 422787 w 422787"/>
                <a:gd name="connsiteY1" fmla="*/ 0 h 589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2787" h="58993">
                  <a:moveTo>
                    <a:pt x="0" y="58993"/>
                  </a:moveTo>
                  <a:lnTo>
                    <a:pt x="422787" y="0"/>
                  </a:lnTo>
                </a:path>
              </a:pathLst>
            </a:custGeom>
            <a:grpFill/>
            <a:ln w="254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Полилиния 9"/>
            <p:cNvSpPr/>
            <p:nvPr/>
          </p:nvSpPr>
          <p:spPr>
            <a:xfrm>
              <a:off x="5546548" y="3676442"/>
              <a:ext cx="503592" cy="1155810"/>
            </a:xfrm>
            <a:custGeom>
              <a:avLst/>
              <a:gdLst>
                <a:gd name="connsiteX0" fmla="*/ 0 w 462116"/>
                <a:gd name="connsiteY0" fmla="*/ 963561 h 963561"/>
                <a:gd name="connsiteX1" fmla="*/ 127820 w 462116"/>
                <a:gd name="connsiteY1" fmla="*/ 580103 h 963561"/>
                <a:gd name="connsiteX2" fmla="*/ 265471 w 462116"/>
                <a:gd name="connsiteY2" fmla="*/ 452284 h 963561"/>
                <a:gd name="connsiteX3" fmla="*/ 344129 w 462116"/>
                <a:gd name="connsiteY3" fmla="*/ 186813 h 963561"/>
                <a:gd name="connsiteX4" fmla="*/ 462116 w 462116"/>
                <a:gd name="connsiteY4" fmla="*/ 0 h 963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2116" h="963561">
                  <a:moveTo>
                    <a:pt x="0" y="963561"/>
                  </a:moveTo>
                  <a:cubicBezTo>
                    <a:pt x="41787" y="814438"/>
                    <a:pt x="83575" y="665316"/>
                    <a:pt x="127820" y="580103"/>
                  </a:cubicBezTo>
                  <a:cubicBezTo>
                    <a:pt x="172065" y="494890"/>
                    <a:pt x="229419" y="517832"/>
                    <a:pt x="265471" y="452284"/>
                  </a:cubicBezTo>
                  <a:cubicBezTo>
                    <a:pt x="301523" y="386736"/>
                    <a:pt x="311355" y="262194"/>
                    <a:pt x="344129" y="186813"/>
                  </a:cubicBezTo>
                  <a:cubicBezTo>
                    <a:pt x="376903" y="111432"/>
                    <a:pt x="419509" y="55716"/>
                    <a:pt x="462116" y="0"/>
                  </a:cubicBezTo>
                </a:path>
              </a:pathLst>
            </a:custGeom>
            <a:grpFill/>
            <a:ln w="60325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Полилиния 10"/>
            <p:cNvSpPr/>
            <p:nvPr/>
          </p:nvSpPr>
          <p:spPr>
            <a:xfrm rot="9067024">
              <a:off x="5252946" y="3347656"/>
              <a:ext cx="428307" cy="1302411"/>
            </a:xfrm>
            <a:custGeom>
              <a:avLst/>
              <a:gdLst>
                <a:gd name="connsiteX0" fmla="*/ 393032 w 393032"/>
                <a:gd name="connsiteY0" fmla="*/ 0 h 1660358"/>
                <a:gd name="connsiteX1" fmla="*/ 256674 w 393032"/>
                <a:gd name="connsiteY1" fmla="*/ 304800 h 1660358"/>
                <a:gd name="connsiteX2" fmla="*/ 160421 w 393032"/>
                <a:gd name="connsiteY2" fmla="*/ 665747 h 1660358"/>
                <a:gd name="connsiteX3" fmla="*/ 96253 w 393032"/>
                <a:gd name="connsiteY3" fmla="*/ 1203158 h 1660358"/>
                <a:gd name="connsiteX4" fmla="*/ 0 w 393032"/>
                <a:gd name="connsiteY4" fmla="*/ 1660358 h 1660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3032" h="1660358">
                  <a:moveTo>
                    <a:pt x="393032" y="0"/>
                  </a:moveTo>
                  <a:cubicBezTo>
                    <a:pt x="344237" y="96921"/>
                    <a:pt x="295442" y="193842"/>
                    <a:pt x="256674" y="304800"/>
                  </a:cubicBezTo>
                  <a:cubicBezTo>
                    <a:pt x="217906" y="415758"/>
                    <a:pt x="187158" y="516021"/>
                    <a:pt x="160421" y="665747"/>
                  </a:cubicBezTo>
                  <a:cubicBezTo>
                    <a:pt x="133684" y="815473"/>
                    <a:pt x="122990" y="1037390"/>
                    <a:pt x="96253" y="1203158"/>
                  </a:cubicBezTo>
                  <a:cubicBezTo>
                    <a:pt x="69516" y="1368926"/>
                    <a:pt x="34758" y="1514642"/>
                    <a:pt x="0" y="1660358"/>
                  </a:cubicBezTo>
                </a:path>
              </a:pathLst>
            </a:custGeom>
            <a:grpFill/>
            <a:ln w="635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6" name="Овал 35"/>
          <p:cNvSpPr/>
          <p:nvPr/>
        </p:nvSpPr>
        <p:spPr>
          <a:xfrm rot="1707249">
            <a:off x="5770706" y="3249907"/>
            <a:ext cx="276994" cy="1249692"/>
          </a:xfrm>
          <a:prstGeom prst="ellipse">
            <a:avLst/>
          </a:prstGeom>
          <a:solidFill>
            <a:schemeClr val="accent1">
              <a:alpha val="56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Овал 36"/>
          <p:cNvSpPr/>
          <p:nvPr/>
        </p:nvSpPr>
        <p:spPr>
          <a:xfrm rot="1205148">
            <a:off x="5580964" y="3087310"/>
            <a:ext cx="279286" cy="1083381"/>
          </a:xfrm>
          <a:prstGeom prst="ellipse">
            <a:avLst/>
          </a:prstGeom>
          <a:solidFill>
            <a:schemeClr val="accent1">
              <a:alpha val="54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Овал 37"/>
          <p:cNvSpPr/>
          <p:nvPr/>
        </p:nvSpPr>
        <p:spPr>
          <a:xfrm rot="559996">
            <a:off x="5763467" y="3738604"/>
            <a:ext cx="276994" cy="1315029"/>
          </a:xfrm>
          <a:prstGeom prst="ellipse">
            <a:avLst/>
          </a:prstGeom>
          <a:solidFill>
            <a:schemeClr val="accent1">
              <a:alpha val="56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Овал 38"/>
          <p:cNvSpPr/>
          <p:nvPr/>
        </p:nvSpPr>
        <p:spPr>
          <a:xfrm rot="20791220">
            <a:off x="5331674" y="3243760"/>
            <a:ext cx="276994" cy="1280832"/>
          </a:xfrm>
          <a:prstGeom prst="ellipse">
            <a:avLst/>
          </a:prstGeom>
          <a:solidFill>
            <a:schemeClr val="accent1">
              <a:alpha val="39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Овал 42"/>
          <p:cNvSpPr/>
          <p:nvPr/>
        </p:nvSpPr>
        <p:spPr>
          <a:xfrm rot="559996">
            <a:off x="5438799" y="3740177"/>
            <a:ext cx="276994" cy="1315029"/>
          </a:xfrm>
          <a:prstGeom prst="ellipse">
            <a:avLst/>
          </a:prstGeom>
          <a:solidFill>
            <a:schemeClr val="accent1">
              <a:alpha val="56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050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2"/>
          <p:cNvSpPr>
            <a:spLocks noGrp="1"/>
          </p:cNvSpPr>
          <p:nvPr>
            <p:ph idx="1"/>
          </p:nvPr>
        </p:nvSpPr>
        <p:spPr>
          <a:xfrm>
            <a:off x="873757" y="1088448"/>
            <a:ext cx="10587415" cy="5915026"/>
          </a:xfrm>
        </p:spPr>
        <p:txBody>
          <a:bodyPr>
            <a:noAutofit/>
          </a:bodyPr>
          <a:lstStyle/>
          <a:p>
            <a:pPr algn="just">
              <a:buFont typeface="Arial" panose="020B0604020202020204" pitchFamily="34" charset="0"/>
              <a:buChar char="•"/>
            </a:pPr>
            <a:r>
              <a:rPr lang="ru-RU" sz="2000" dirty="0" err="1">
                <a:solidFill>
                  <a:schemeClr val="tx1"/>
                </a:solidFill>
                <a:latin typeface="Arial Narrow" panose="020B0606020202030204" pitchFamily="34" charset="0"/>
              </a:rPr>
              <a:t>Оруденение</a:t>
            </a:r>
            <a:r>
              <a:rPr lang="ru-RU" sz="2000" dirty="0">
                <a:solidFill>
                  <a:schemeClr val="tx1"/>
                </a:solidFill>
                <a:latin typeface="Arial Narrow" panose="020B0606020202030204" pitchFamily="34" charset="0"/>
              </a:rPr>
              <a:t> локализовано в апикальной части массива кварцевых диоритов </a:t>
            </a:r>
            <a:r>
              <a:rPr lang="ru-RU" sz="2000" dirty="0" err="1">
                <a:solidFill>
                  <a:schemeClr val="tx1"/>
                </a:solidFill>
                <a:latin typeface="Arial Narrow" panose="020B0606020202030204" pitchFamily="34" charset="0"/>
              </a:rPr>
              <a:t>кызыгейского</a:t>
            </a:r>
            <a:r>
              <a:rPr lang="ru-RU" sz="2000" dirty="0">
                <a:solidFill>
                  <a:schemeClr val="tx1"/>
                </a:solidFill>
                <a:latin typeface="Arial Narrow" panose="020B0606020202030204" pitchFamily="34" charset="0"/>
              </a:rPr>
              <a:t> габбро-диоритового комплекса.</a:t>
            </a:r>
          </a:p>
          <a:p>
            <a:pPr algn="just">
              <a:buFont typeface="Arial" panose="020B0604020202020204" pitchFamily="34" charset="0"/>
              <a:buChar char="•"/>
            </a:pPr>
            <a:endParaRPr lang="ru-RU" sz="900" dirty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tx1"/>
                </a:solidFill>
                <a:latin typeface="Arial Narrow" panose="020B0606020202030204" pitchFamily="34" charset="0"/>
              </a:rPr>
              <a:t>Расчисткой Д-10 (рудная зона 1) было вскрыто наиболее представительное сечение рудной залежи. Видимая мощность 2,1 м, истинная – 1,05 м, со средневзвешенным содержанием </a:t>
            </a:r>
            <a:r>
              <a:rPr lang="ru-RU" sz="2000" dirty="0" err="1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</a:rPr>
              <a:t>Au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</a:rPr>
              <a:t> – 3,07 г/т</a:t>
            </a:r>
            <a:r>
              <a:rPr lang="ru-RU" sz="2000" dirty="0">
                <a:solidFill>
                  <a:schemeClr val="tx1"/>
                </a:solidFill>
                <a:latin typeface="Arial Narrow" panose="020B0606020202030204" pitchFamily="34" charset="0"/>
              </a:rPr>
              <a:t>, </a:t>
            </a:r>
            <a:r>
              <a:rPr lang="ru-RU" sz="2000" dirty="0" err="1">
                <a:solidFill>
                  <a:schemeClr val="tx1"/>
                </a:solidFill>
                <a:latin typeface="Arial Narrow" panose="020B0606020202030204" pitchFamily="34" charset="0"/>
              </a:rPr>
              <a:t>As</a:t>
            </a:r>
            <a:r>
              <a:rPr lang="ru-RU" sz="2000" dirty="0">
                <a:solidFill>
                  <a:schemeClr val="tx1"/>
                </a:solidFill>
                <a:latin typeface="Arial Narrow" panose="020B0606020202030204" pitchFamily="34" charset="0"/>
              </a:rPr>
              <a:t> – 3,26 %, </a:t>
            </a:r>
            <a:r>
              <a:rPr lang="ru-RU" sz="2000" dirty="0" err="1">
                <a:solidFill>
                  <a:schemeClr val="tx1"/>
                </a:solidFill>
                <a:latin typeface="Arial Narrow" panose="020B0606020202030204" pitchFamily="34" charset="0"/>
              </a:rPr>
              <a:t>Ag</a:t>
            </a:r>
            <a:r>
              <a:rPr lang="ru-RU" sz="2000" dirty="0">
                <a:solidFill>
                  <a:schemeClr val="tx1"/>
                </a:solidFill>
                <a:latin typeface="Arial Narrow" panose="020B0606020202030204" pitchFamily="34" charset="0"/>
              </a:rPr>
              <a:t>- 3,83 г/т, </a:t>
            </a:r>
            <a:r>
              <a:rPr lang="ru-RU" sz="2000" dirty="0" err="1">
                <a:solidFill>
                  <a:schemeClr val="tx1"/>
                </a:solidFill>
                <a:latin typeface="Arial Narrow" panose="020B0606020202030204" pitchFamily="34" charset="0"/>
              </a:rPr>
              <a:t>Cu</a:t>
            </a:r>
            <a:r>
              <a:rPr lang="ru-RU" sz="2000" dirty="0">
                <a:solidFill>
                  <a:schemeClr val="tx1"/>
                </a:solidFill>
                <a:latin typeface="Arial Narrow" panose="020B0606020202030204" pitchFamily="34" charset="0"/>
              </a:rPr>
              <a:t> – 0,24 %, </a:t>
            </a:r>
            <a:r>
              <a:rPr lang="ru-RU" sz="2000" dirty="0" err="1">
                <a:solidFill>
                  <a:schemeClr val="tx1"/>
                </a:solidFill>
                <a:latin typeface="Arial Narrow" panose="020B0606020202030204" pitchFamily="34" charset="0"/>
              </a:rPr>
              <a:t>Co</a:t>
            </a:r>
            <a:r>
              <a:rPr lang="ru-RU" sz="2000" dirty="0">
                <a:solidFill>
                  <a:schemeClr val="tx1"/>
                </a:solidFill>
                <a:latin typeface="Arial Narrow" panose="020B0606020202030204" pitchFamily="34" charset="0"/>
              </a:rPr>
              <a:t> – 0,009 %, </a:t>
            </a:r>
            <a:r>
              <a:rPr lang="ru-RU" sz="2000" dirty="0" err="1">
                <a:solidFill>
                  <a:schemeClr val="tx1"/>
                </a:solidFill>
                <a:latin typeface="Arial Narrow" panose="020B0606020202030204" pitchFamily="34" charset="0"/>
              </a:rPr>
              <a:t>Pb</a:t>
            </a:r>
            <a:r>
              <a:rPr lang="ru-RU" sz="2000" dirty="0">
                <a:solidFill>
                  <a:schemeClr val="tx1"/>
                </a:solidFill>
                <a:latin typeface="Arial Narrow" panose="020B0606020202030204" pitchFamily="34" charset="0"/>
              </a:rPr>
              <a:t> – 0,003 %. Максимальные содержания в бороздовых пробах по этой рудной зоне составили: по золоту – 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</a:rPr>
              <a:t>16,44 г/т </a:t>
            </a:r>
            <a:r>
              <a:rPr lang="ru-RU" sz="2000" dirty="0">
                <a:solidFill>
                  <a:schemeClr val="tx1"/>
                </a:solidFill>
                <a:latin typeface="Arial Narrow" panose="020B0606020202030204" pitchFamily="34" charset="0"/>
              </a:rPr>
              <a:t>на мощность 0,3 м, по меди – 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</a:rPr>
              <a:t>0,5 %</a:t>
            </a:r>
            <a:r>
              <a:rPr lang="ru-RU" sz="2000" dirty="0">
                <a:solidFill>
                  <a:schemeClr val="tx1"/>
                </a:solidFill>
                <a:latin typeface="Arial Narrow" panose="020B0606020202030204" pitchFamily="34" charset="0"/>
              </a:rPr>
              <a:t> на мощность 0,4 м, по серебру- 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</a:rPr>
              <a:t>10 г/т</a:t>
            </a:r>
            <a:r>
              <a:rPr lang="ru-RU" sz="2000" dirty="0">
                <a:solidFill>
                  <a:schemeClr val="tx1"/>
                </a:solidFill>
                <a:latin typeface="Arial Narrow" panose="020B0606020202030204" pitchFamily="34" charset="0"/>
              </a:rPr>
              <a:t>, по мышьяку – 5% на мощность 0,3 м.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tx1"/>
                </a:solidFill>
                <a:latin typeface="Arial Narrow" panose="020B0606020202030204" pitchFamily="34" charset="0"/>
              </a:rPr>
              <a:t>Максимальные содержания в бороздовых пробах по «оперяющим»  рудным зонам составили: по золоту – 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</a:rPr>
              <a:t>2,83 г/т </a:t>
            </a:r>
            <a:r>
              <a:rPr lang="ru-RU" sz="2000" dirty="0">
                <a:solidFill>
                  <a:schemeClr val="tx1"/>
                </a:solidFill>
                <a:latin typeface="Arial Narrow" panose="020B0606020202030204" pitchFamily="34" charset="0"/>
              </a:rPr>
              <a:t>на мощность 0,2 м, по меди – 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</a:rPr>
              <a:t>3 %</a:t>
            </a:r>
            <a:r>
              <a:rPr lang="ru-RU" sz="2000" dirty="0">
                <a:solidFill>
                  <a:schemeClr val="tx1"/>
                </a:solidFill>
                <a:latin typeface="Arial Narrow" panose="020B0606020202030204" pitchFamily="34" charset="0"/>
              </a:rPr>
              <a:t> на мощность 0,6 м, по серебру- 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</a:rPr>
              <a:t>15 г/т</a:t>
            </a:r>
            <a:r>
              <a:rPr lang="ru-RU" sz="2000" dirty="0">
                <a:solidFill>
                  <a:schemeClr val="tx1"/>
                </a:solidFill>
                <a:latin typeface="Arial Narrow" panose="020B0606020202030204" pitchFamily="34" charset="0"/>
              </a:rPr>
              <a:t>, по мышьяку – 0,15% на мощность 0,6 м.</a:t>
            </a:r>
          </a:p>
          <a:p>
            <a:pPr algn="just">
              <a:buFont typeface="Arial" panose="020B0604020202020204" pitchFamily="34" charset="0"/>
              <a:buChar char="•"/>
            </a:pPr>
            <a:endParaRPr lang="ru-RU" sz="900" dirty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tx1"/>
                </a:solidFill>
                <a:latin typeface="Arial Narrow" panose="020B0606020202030204" pitchFamily="34" charset="0"/>
              </a:rPr>
              <a:t>Минеральный состав сульфидных руд: арсенопирит в виде как крупных (до 2 мм) призматических кристаллов с характерной штриховкой, пирротин, халькопирит.</a:t>
            </a:r>
          </a:p>
          <a:p>
            <a:pPr algn="just">
              <a:buFont typeface="Arial" panose="020B0604020202020204" pitchFamily="34" charset="0"/>
              <a:buChar char="•"/>
            </a:pPr>
            <a:endParaRPr lang="ru-RU" sz="900" dirty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tx1"/>
                </a:solidFill>
                <a:latin typeface="Arial Narrow" panose="020B0606020202030204" pitchFamily="34" charset="0"/>
              </a:rPr>
              <a:t>Наличие маломощной коры выветривания с весовыми знаками золота. Количество знаков золота достигает значение </a:t>
            </a:r>
            <a:r>
              <a:rPr lang="en-US" sz="2000" dirty="0">
                <a:solidFill>
                  <a:schemeClr val="tx1"/>
                </a:solidFill>
                <a:latin typeface="Arial Narrow" panose="020B0606020202030204" pitchFamily="34" charset="0"/>
              </a:rPr>
              <a:t>&gt;1000 </a:t>
            </a:r>
            <a:r>
              <a:rPr lang="ru-RU" sz="2000" dirty="0">
                <a:solidFill>
                  <a:schemeClr val="tx1"/>
                </a:solidFill>
                <a:latin typeface="Arial Narrow" panose="020B0606020202030204" pitchFamily="34" charset="0"/>
              </a:rPr>
              <a:t>(большинство знаков размером первые десятки мкм)</a:t>
            </a:r>
            <a:r>
              <a:rPr lang="en-US" sz="2000" dirty="0">
                <a:solidFill>
                  <a:schemeClr val="tx1"/>
                </a:solidFill>
                <a:latin typeface="Arial Narrow" panose="020B0606020202030204" pitchFamily="34" charset="0"/>
              </a:rPr>
              <a:t>. </a:t>
            </a:r>
            <a:endParaRPr lang="ru-RU" sz="2000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176229" y="426893"/>
            <a:ext cx="8911687" cy="605879"/>
          </a:xfrm>
        </p:spPr>
        <p:txBody>
          <a:bodyPr>
            <a:noAutofit/>
          </a:bodyPr>
          <a:lstStyle/>
          <a:p>
            <a:r>
              <a:rPr lang="ru-RU" sz="3200" b="1" cap="none" dirty="0">
                <a:solidFill>
                  <a:schemeClr val="accent2">
                    <a:lumMod val="75000"/>
                  </a:schemeClr>
                </a:solidFill>
                <a:effectLst/>
                <a:latin typeface="Arial Narrow" panose="020B0606020202030204" pitchFamily="34" charset="0"/>
              </a:rPr>
              <a:t>ЗОЛОТОНОСНОСТЬ ПЛОЩАДИ</a:t>
            </a:r>
          </a:p>
        </p:txBody>
      </p:sp>
    </p:spTree>
    <p:extLst>
      <p:ext uri="{BB962C8B-B14F-4D97-AF65-F5344CB8AC3E}">
        <p14:creationId xmlns:p14="http://schemas.microsoft.com/office/powerpoint/2010/main" val="2701861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1675" y="269066"/>
            <a:ext cx="8589849" cy="838200"/>
          </a:xfrm>
        </p:spPr>
        <p:txBody>
          <a:bodyPr>
            <a:normAutofit/>
          </a:bodyPr>
          <a:lstStyle/>
          <a:p>
            <a:pPr marL="365125" indent="-255588">
              <a:buClr>
                <a:schemeClr val="accent1"/>
              </a:buClr>
              <a:buSzPct val="68000"/>
              <a:defRPr/>
            </a:pPr>
            <a:r>
              <a:rPr lang="ru-RU" sz="3200" b="1" cap="none" dirty="0">
                <a:solidFill>
                  <a:schemeClr val="accent2">
                    <a:lumMod val="75000"/>
                  </a:schemeClr>
                </a:solidFill>
                <a:effectLst/>
                <a:latin typeface="Arial Narrow" panose="020B0606020202030204" pitchFamily="34" charset="0"/>
              </a:rPr>
              <a:t>МЕСТОРОЖДЕНИЯ АНАЛОГИ </a:t>
            </a:r>
          </a:p>
        </p:txBody>
      </p:sp>
      <p:pic>
        <p:nvPicPr>
          <p:cNvPr id="4098" name="Picture 2" descr="E:\АРШИНОВ\ПРОЕКТ ПЛАМЕННЫЙ УЧАСТОК\Инвесторам\Месторождения аналоги\Петропавловское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815" y="1094751"/>
            <a:ext cx="5889992" cy="5631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24523" y="3864829"/>
            <a:ext cx="4025764" cy="2875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Прямая соединительная линия 7"/>
          <p:cNvCxnSpPr/>
          <p:nvPr/>
        </p:nvCxnSpPr>
        <p:spPr>
          <a:xfrm flipV="1">
            <a:off x="4796056" y="4749227"/>
            <a:ext cx="2747963" cy="109347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 flipV="1">
            <a:off x="4796056" y="5723952"/>
            <a:ext cx="2747963" cy="22701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00" name="Picture 4" descr="E:\АРШИНОВ\ПРОЕКТ ПЛАМЕННЫЙ УЧАСТОК\Инвесторам\Месторождения аналоги\Пламенное 2_км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6382" y="966263"/>
            <a:ext cx="2482162" cy="2794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Прямая соединительная линия 16"/>
          <p:cNvCxnSpPr/>
          <p:nvPr/>
        </p:nvCxnSpPr>
        <p:spPr>
          <a:xfrm>
            <a:off x="3726875" y="1250377"/>
            <a:ext cx="3219450" cy="154305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 flipV="1">
            <a:off x="3726875" y="1021777"/>
            <a:ext cx="3219450" cy="7297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9382314" y="1866034"/>
            <a:ext cx="266746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tx2"/>
                </a:solidFill>
              </a:rPr>
              <a:t>АО «</a:t>
            </a:r>
            <a:r>
              <a:rPr lang="ru-RU" dirty="0" err="1">
                <a:solidFill>
                  <a:schemeClr val="tx2"/>
                </a:solidFill>
              </a:rPr>
              <a:t>Ямалзолото</a:t>
            </a:r>
            <a:r>
              <a:rPr lang="ru-RU" dirty="0">
                <a:solidFill>
                  <a:schemeClr val="tx2"/>
                </a:solidFill>
              </a:rPr>
              <a:t>» запасы </a:t>
            </a:r>
          </a:p>
          <a:p>
            <a:r>
              <a:rPr lang="ru-RU" dirty="0">
                <a:solidFill>
                  <a:schemeClr val="tx2"/>
                </a:solidFill>
              </a:rPr>
              <a:t>м/р Петропавловское</a:t>
            </a:r>
          </a:p>
          <a:p>
            <a:r>
              <a:rPr lang="ru-RU" dirty="0">
                <a:solidFill>
                  <a:schemeClr val="tx2"/>
                </a:solidFill>
              </a:rPr>
              <a:t> и Новогоднее-</a:t>
            </a:r>
            <a:r>
              <a:rPr lang="ru-RU" dirty="0" err="1">
                <a:solidFill>
                  <a:schemeClr val="tx2"/>
                </a:solidFill>
              </a:rPr>
              <a:t>Монто</a:t>
            </a:r>
            <a:r>
              <a:rPr lang="ru-RU" dirty="0">
                <a:solidFill>
                  <a:schemeClr val="tx2"/>
                </a:solidFill>
              </a:rPr>
              <a:t> </a:t>
            </a:r>
          </a:p>
          <a:p>
            <a:r>
              <a:rPr lang="ru-RU" dirty="0">
                <a:solidFill>
                  <a:schemeClr val="tx2"/>
                </a:solidFill>
              </a:rPr>
              <a:t>составляют </a:t>
            </a:r>
          </a:p>
          <a:p>
            <a:r>
              <a:rPr lang="ru-RU" dirty="0">
                <a:solidFill>
                  <a:schemeClr val="tx2"/>
                </a:solidFill>
              </a:rPr>
              <a:t>- 33,6 тонн золота.</a:t>
            </a:r>
          </a:p>
        </p:txBody>
      </p:sp>
    </p:spTree>
    <p:extLst>
      <p:ext uri="{BB962C8B-B14F-4D97-AF65-F5344CB8AC3E}">
        <p14:creationId xmlns:p14="http://schemas.microsoft.com/office/powerpoint/2010/main" val="1009782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:\АРШИНОВ\ПРОЕКТ ПЛАМЕННЫЙ УЧАСТОК\Инвесторам\Месторождения аналоги\Петропавловское\Профиль Петропавловское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64" y="330543"/>
            <a:ext cx="6043403" cy="3982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E:\АРШИНОВ\ПРОЕКТ ПЛАМЕННЫЙ УЧАСТОК\Инвесторам\Месторождения аналоги\Петропавловское\Сверху Петропавловское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0980" y="188051"/>
            <a:ext cx="5024084" cy="4428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66936" y="4455721"/>
            <a:ext cx="11649075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i="1" dirty="0"/>
              <a:t>Геологическая карта </a:t>
            </a:r>
            <a:r>
              <a:rPr lang="ru-RU" sz="1100" b="1" i="1" dirty="0" err="1"/>
              <a:t>Ноеогодненского</a:t>
            </a:r>
            <a:r>
              <a:rPr lang="ru-RU" sz="1100" b="1" i="1" dirty="0"/>
              <a:t> рудного поля и геологи­ческий разрез по линии</a:t>
            </a:r>
            <a:endParaRPr lang="ru-RU" sz="1100" b="1" dirty="0"/>
          </a:p>
          <a:p>
            <a:r>
              <a:rPr lang="en-US" sz="1100" i="1" dirty="0"/>
              <a:t>I-</a:t>
            </a:r>
            <a:r>
              <a:rPr lang="ru-RU" sz="1100" i="1" dirty="0"/>
              <a:t>II (составлено с ис­пользованием данных А.Г. </a:t>
            </a:r>
            <a:r>
              <a:rPr lang="ru-RU" sz="1100" i="1" dirty="0" err="1"/>
              <a:t>Волчкова</a:t>
            </a:r>
            <a:r>
              <a:rPr lang="ru-RU" sz="1100" i="1" dirty="0"/>
              <a:t> и др., ФГУП ЦНИГРИ): 1-5 -</a:t>
            </a:r>
            <a:r>
              <a:rPr lang="ru-RU" sz="1100" i="1" dirty="0" err="1"/>
              <a:t>стратифщированные</a:t>
            </a:r>
            <a:r>
              <a:rPr lang="ru-RU" sz="1100" i="1" dirty="0"/>
              <a:t> образования: 1-2 - </a:t>
            </a:r>
            <a:r>
              <a:rPr lang="ru-RU" sz="1100" i="1" dirty="0" err="1"/>
              <a:t>тоупуголегартская</a:t>
            </a:r>
            <a:r>
              <a:rPr lang="ru-RU" sz="1100" i="1" dirty="0"/>
              <a:t> толща (</a:t>
            </a:r>
            <a:r>
              <a:rPr lang="en-US" sz="1100" i="1" dirty="0"/>
              <a:t>Di</a:t>
            </a:r>
            <a:r>
              <a:rPr lang="ru-RU" sz="1100" i="1" dirty="0"/>
              <a:t>-2</a:t>
            </a:r>
            <a:r>
              <a:rPr lang="en-US" sz="1100" i="1" dirty="0" err="1"/>
              <a:t>tg</a:t>
            </a:r>
            <a:r>
              <a:rPr lang="ru-RU" sz="1100" i="1" dirty="0"/>
              <a:t>): 1 - алевролиты, аргиллиты, песчаники, 2 - известняки; 3-5 -</a:t>
            </a:r>
            <a:r>
              <a:rPr lang="ru-RU" sz="1100" i="1" dirty="0" err="1"/>
              <a:t>тоупуголъская</a:t>
            </a:r>
            <a:r>
              <a:rPr lang="ru-RU" sz="1100" i="1" dirty="0"/>
              <a:t> толща (</a:t>
            </a:r>
            <a:r>
              <a:rPr lang="en-US" sz="1100" i="1" dirty="0"/>
              <a:t>S</a:t>
            </a:r>
            <a:r>
              <a:rPr lang="ru-RU" sz="1100" i="1" dirty="0"/>
              <a:t>2-</a:t>
            </a:r>
            <a:r>
              <a:rPr lang="en-US" sz="1100" i="1" dirty="0" err="1"/>
              <a:t>Ditp</a:t>
            </a:r>
            <a:r>
              <a:rPr lang="ru-RU" sz="1100" i="1" dirty="0"/>
              <a:t>): 3 - вулканогенно-осадочные и вул­каногенные породы </a:t>
            </a:r>
            <a:r>
              <a:rPr lang="ru-RU" sz="1100" i="1" dirty="0" err="1"/>
              <a:t>андезитобазалътового</a:t>
            </a:r>
            <a:r>
              <a:rPr lang="ru-RU" sz="1100" i="1" dirty="0"/>
              <a:t> состава: а) на плане, б) на разрезе, 4 - извест­няки </a:t>
            </a:r>
            <a:r>
              <a:rPr lang="ru-RU" sz="1100" i="1" dirty="0" err="1"/>
              <a:t>мраморизованные</a:t>
            </a:r>
            <a:r>
              <a:rPr lang="ru-RU" sz="1100" i="1" dirty="0"/>
              <a:t>, 5 - </a:t>
            </a:r>
            <a:r>
              <a:rPr lang="ru-RU" sz="1100" i="1" dirty="0" err="1"/>
              <a:t>андезитобазалъто</a:t>
            </a:r>
            <a:r>
              <a:rPr lang="ru-RU" sz="1100" i="1" dirty="0"/>
              <a:t>-вые порфириты (на раз­резе); 6-9 - интрузив­ные образования: б -</a:t>
            </a:r>
            <a:r>
              <a:rPr lang="ru-RU" sz="1100" i="1" dirty="0" err="1"/>
              <a:t>малоханмейский</a:t>
            </a:r>
            <a:r>
              <a:rPr lang="ru-RU" sz="1100" i="1" dirty="0"/>
              <a:t> габбро-</a:t>
            </a:r>
            <a:r>
              <a:rPr lang="ru-RU" sz="1100" i="1" dirty="0" err="1"/>
              <a:t>долеритовый</a:t>
            </a:r>
            <a:r>
              <a:rPr lang="ru-RU" sz="1100" i="1" dirty="0"/>
              <a:t> комплекс (</a:t>
            </a:r>
            <a:r>
              <a:rPr lang="ru-RU" sz="1100" i="1" dirty="0" err="1"/>
              <a:t>Вз-Тт</a:t>
            </a:r>
            <a:r>
              <a:rPr lang="ru-RU" sz="1100" i="1" dirty="0"/>
              <a:t>): дайки долеритов, </a:t>
            </a:r>
            <a:r>
              <a:rPr lang="ru-RU" sz="1100" i="1" dirty="0" err="1"/>
              <a:t>долеритовых</a:t>
            </a:r>
            <a:r>
              <a:rPr lang="ru-RU" sz="1100" i="1" dirty="0"/>
              <a:t> пор-</a:t>
            </a:r>
            <a:r>
              <a:rPr lang="ru-RU" sz="1100" i="1" dirty="0" err="1"/>
              <a:t>фиритов</a:t>
            </a:r>
            <a:r>
              <a:rPr lang="ru-RU" sz="1100" i="1" dirty="0"/>
              <a:t>; 7-8 - </a:t>
            </a:r>
            <a:r>
              <a:rPr lang="ru-RU" sz="1100" i="1" dirty="0" err="1"/>
              <a:t>конгор-ский</a:t>
            </a:r>
            <a:r>
              <a:rPr lang="ru-RU" sz="1100" i="1" dirty="0"/>
              <a:t> габбро-</a:t>
            </a:r>
            <a:r>
              <a:rPr lang="ru-RU" sz="1100" i="1" dirty="0" err="1"/>
              <a:t>монцонит</a:t>
            </a:r>
            <a:r>
              <a:rPr lang="ru-RU" sz="1100" i="1" dirty="0"/>
              <a:t>-</a:t>
            </a:r>
            <a:r>
              <a:rPr lang="ru-RU" sz="1100" i="1" dirty="0" err="1"/>
              <a:t>порфирито</a:t>
            </a:r>
            <a:r>
              <a:rPr lang="ru-RU" sz="1100" i="1" dirty="0"/>
              <a:t>-вый ком­плекс (</a:t>
            </a:r>
            <a:r>
              <a:rPr lang="en-US" sz="1100" i="1" dirty="0"/>
              <a:t>Di</a:t>
            </a:r>
            <a:r>
              <a:rPr lang="ru-RU" sz="1100" i="1" dirty="0"/>
              <a:t>-</a:t>
            </a:r>
            <a:r>
              <a:rPr lang="en-US" sz="1100" i="1" dirty="0" err="1"/>
              <a:t>Cik</a:t>
            </a:r>
            <a:r>
              <a:rPr lang="ru-RU" sz="1100" i="1" dirty="0"/>
              <a:t>): 7 - </a:t>
            </a:r>
            <a:r>
              <a:rPr lang="ru-RU" sz="1100" i="1" dirty="0" err="1"/>
              <a:t>монцодиоритовые</a:t>
            </a:r>
            <a:r>
              <a:rPr lang="ru-RU" sz="1100" i="1" dirty="0"/>
              <a:t> порфири­ты, 8 - габбро-долериты; 9 - </a:t>
            </a:r>
            <a:r>
              <a:rPr lang="ru-RU" sz="1100" i="1" dirty="0" err="1"/>
              <a:t>собский</a:t>
            </a:r>
            <a:r>
              <a:rPr lang="ru-RU" sz="1100" i="1" dirty="0"/>
              <a:t> габбро-диорит-</a:t>
            </a:r>
            <a:r>
              <a:rPr lang="ru-RU" sz="1100" i="1" dirty="0" err="1"/>
              <a:t>плагио</a:t>
            </a:r>
            <a:r>
              <a:rPr lang="ru-RU" sz="1100" i="1" dirty="0"/>
              <a:t>-гранодиоритовый ком­плекс (</a:t>
            </a:r>
            <a:r>
              <a:rPr lang="en-US" sz="1100" i="1" dirty="0"/>
              <a:t>D</a:t>
            </a:r>
            <a:r>
              <a:rPr lang="ru-RU" sz="1100" i="1" dirty="0"/>
              <a:t>1-2</a:t>
            </a:r>
            <a:r>
              <a:rPr lang="en-US" sz="1100" i="1" dirty="0"/>
              <a:t>S</a:t>
            </a:r>
            <a:r>
              <a:rPr lang="ru-RU" sz="1100" i="1" dirty="0"/>
              <a:t>): а) 3-я фаза внедрения: кварцевые диоритовые порфириты, </a:t>
            </a:r>
            <a:r>
              <a:rPr lang="ru-RU" sz="1100" i="1" dirty="0" err="1"/>
              <a:t>плагиогранит</a:t>
            </a:r>
            <a:r>
              <a:rPr lang="ru-RU" sz="1100" i="1" dirty="0"/>
              <a:t>-порфиры, б) 2-я фаза внедрения: габбро-диориты, кварцевые диориты порфировидные; 10-11 - разрывные нарушения: 10 - на плане: а) главные, б) второстепенные; 11 - на разрезе; 12 - предполагаемые направления паде­ния </a:t>
            </a:r>
            <a:r>
              <a:rPr lang="ru-RU" sz="1100" i="1" dirty="0" err="1"/>
              <a:t>сместителей</a:t>
            </a:r>
            <a:r>
              <a:rPr lang="ru-RU" sz="1100" i="1" dirty="0"/>
              <a:t> разрывных нарушений; 13 - предполагаемые относительные смещения по разрывным нарушениям: а) вертикальные, б) горизонтальные; 14-19 - рудно-метасоматические образования: 14 - скарны эпидот-гранат-</a:t>
            </a:r>
            <a:r>
              <a:rPr lang="ru-RU" sz="1100" i="1" dirty="0" err="1"/>
              <a:t>пироксеновые</a:t>
            </a:r>
            <a:r>
              <a:rPr lang="ru-RU" sz="1100" i="1" dirty="0"/>
              <a:t> с золото-сульфидно-магнетитовой минерализацией (проекция на поверхность); 15 - эпидот-гранат-</a:t>
            </a:r>
            <a:r>
              <a:rPr lang="ru-RU" sz="1100" i="1" dirty="0" err="1"/>
              <a:t>пироксеновые</a:t>
            </a:r>
            <a:r>
              <a:rPr lang="ru-RU" sz="1100" i="1" dirty="0"/>
              <a:t> скарны (на разрезе); 16 - магнетитовые тела (на разрезе); 17 - </a:t>
            </a:r>
            <a:r>
              <a:rPr lang="ru-RU" sz="1100" i="1" dirty="0" err="1"/>
              <a:t>штокверкоподобные</a:t>
            </a:r>
            <a:r>
              <a:rPr lang="ru-RU" sz="1100" i="1" dirty="0"/>
              <a:t> золоторудные минерализованные зоны: а) месторождений Петропавловское и Новогоднее-</a:t>
            </a:r>
            <a:r>
              <a:rPr lang="ru-RU" sz="1100" i="1" dirty="0" err="1"/>
              <a:t>Монто</a:t>
            </a:r>
            <a:r>
              <a:rPr lang="ru-RU" sz="1100" i="1" dirty="0"/>
              <a:t>, б) северного и южного флангов Петропавловского месторождения (прогнози­руемые); 18 - основные линейные золоторудные жильно-прожилковые зоны жильного типа (в том числе прогнозируемые); 19 - минерализованные зоны золото-сульфидной минерализа­ции; 20 - контур </a:t>
            </a:r>
            <a:r>
              <a:rPr lang="ru-RU" sz="1100" i="1" dirty="0" err="1"/>
              <a:t>Новогодненского</a:t>
            </a:r>
            <a:r>
              <a:rPr lang="ru-RU" sz="1100" i="1" dirty="0"/>
              <a:t> рудного поля; 21 - буровые скважины разных лет: а) на плане, б) на разрезе</a:t>
            </a:r>
            <a:endParaRPr lang="ru-RU" sz="1100" dirty="0"/>
          </a:p>
          <a:p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9118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Объект 2"/>
          <p:cNvSpPr txBox="1">
            <a:spLocks/>
          </p:cNvSpPr>
          <p:nvPr/>
        </p:nvSpPr>
        <p:spPr>
          <a:xfrm>
            <a:off x="1615951" y="2608427"/>
            <a:ext cx="3506756" cy="722435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>
            <a:no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Wingdings 2"/>
              <a:buNone/>
            </a:pPr>
            <a:r>
              <a:rPr lang="ru-RU" sz="2000" b="1" dirty="0">
                <a:latin typeface="Arial Narrow" panose="020B0606020202030204" pitchFamily="34" charset="0"/>
              </a:rPr>
              <a:t>Гравитационное обогащение руд</a:t>
            </a:r>
          </a:p>
          <a:p>
            <a:pPr marL="0" indent="0">
              <a:buFont typeface="Wingdings 2"/>
              <a:buNone/>
            </a:pPr>
            <a:endParaRPr lang="ru-RU" sz="2000" dirty="0">
              <a:latin typeface="Arial Narrow" panose="020B0606020202030204" pitchFamily="34" charset="0"/>
            </a:endParaRPr>
          </a:p>
        </p:txBody>
      </p:sp>
      <p:sp>
        <p:nvSpPr>
          <p:cNvPr id="40" name="Заголовок 1"/>
          <p:cNvSpPr>
            <a:spLocks noGrp="1"/>
          </p:cNvSpPr>
          <p:nvPr>
            <p:ph type="title"/>
          </p:nvPr>
        </p:nvSpPr>
        <p:spPr>
          <a:xfrm>
            <a:off x="1059620" y="398433"/>
            <a:ext cx="10806798" cy="605879"/>
          </a:xfrm>
        </p:spPr>
        <p:txBody>
          <a:bodyPr>
            <a:noAutofit/>
          </a:bodyPr>
          <a:lstStyle/>
          <a:p>
            <a:r>
              <a:rPr lang="ru-RU" sz="3200" b="1" cap="none" dirty="0">
                <a:solidFill>
                  <a:schemeClr val="accent2">
                    <a:lumMod val="75000"/>
                  </a:schemeClr>
                </a:solidFill>
                <a:effectLst/>
                <a:latin typeface="Arial Narrow" panose="020B0606020202030204" pitchFamily="34" charset="0"/>
              </a:rPr>
              <a:t>МОДЕЛЬ ОТРАБОТКИ ПРОГНОЗИРУЕМОГО МЕСТОРОЖДЕНИЯ</a:t>
            </a:r>
          </a:p>
        </p:txBody>
      </p:sp>
      <p:sp>
        <p:nvSpPr>
          <p:cNvPr id="41" name="Объект 2"/>
          <p:cNvSpPr txBox="1">
            <a:spLocks/>
          </p:cNvSpPr>
          <p:nvPr/>
        </p:nvSpPr>
        <p:spPr>
          <a:xfrm>
            <a:off x="2431835" y="1221326"/>
            <a:ext cx="1874987" cy="484639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Wingdings 3" charset="2"/>
              <a:buNone/>
            </a:pPr>
            <a:r>
              <a:rPr lang="ru-RU" sz="2000" b="1" dirty="0">
                <a:solidFill>
                  <a:schemeClr val="tx2"/>
                </a:solidFill>
                <a:latin typeface="Arial Narrow" panose="020B0606020202030204" pitchFamily="34" charset="0"/>
              </a:rPr>
              <a:t>Исходная руда</a:t>
            </a:r>
          </a:p>
          <a:p>
            <a:pPr marL="0" indent="0">
              <a:buFont typeface="Wingdings 3" charset="2"/>
              <a:buNone/>
            </a:pPr>
            <a:endParaRPr lang="ru-RU" sz="2000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sp>
        <p:nvSpPr>
          <p:cNvPr id="42" name="Объект 2"/>
          <p:cNvSpPr txBox="1">
            <a:spLocks/>
          </p:cNvSpPr>
          <p:nvPr/>
        </p:nvSpPr>
        <p:spPr>
          <a:xfrm>
            <a:off x="1615951" y="3978300"/>
            <a:ext cx="3506756" cy="774963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Wingdings 3" charset="2"/>
              <a:buNone/>
            </a:pPr>
            <a:r>
              <a:rPr lang="ru-RU" sz="2000" b="1" dirty="0">
                <a:solidFill>
                  <a:schemeClr val="tx2"/>
                </a:solidFill>
                <a:latin typeface="Arial Narrow" panose="020B0606020202030204" pitchFamily="34" charset="0"/>
              </a:rPr>
              <a:t>Вывоз концентрата в г. Воркута</a:t>
            </a:r>
          </a:p>
          <a:p>
            <a:pPr marL="0" indent="0">
              <a:buFont typeface="Wingdings 3" charset="2"/>
              <a:buNone/>
            </a:pPr>
            <a:endParaRPr lang="ru-RU" sz="2000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sp>
        <p:nvSpPr>
          <p:cNvPr id="43" name="Объект 2"/>
          <p:cNvSpPr txBox="1">
            <a:spLocks/>
          </p:cNvSpPr>
          <p:nvPr/>
        </p:nvSpPr>
        <p:spPr>
          <a:xfrm>
            <a:off x="1615951" y="5348172"/>
            <a:ext cx="3506756" cy="737772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Wingdings 3" charset="2"/>
              <a:buNone/>
            </a:pPr>
            <a:r>
              <a:rPr lang="ru-RU" sz="2000" b="1" dirty="0">
                <a:solidFill>
                  <a:schemeClr val="tx2"/>
                </a:solidFill>
                <a:latin typeface="Arial Narrow" panose="020B0606020202030204" pitchFamily="34" charset="0"/>
              </a:rPr>
              <a:t>Переработка или реализация концентрата</a:t>
            </a:r>
          </a:p>
          <a:p>
            <a:pPr marL="0" indent="0">
              <a:buFont typeface="Wingdings 3" charset="2"/>
              <a:buNone/>
            </a:pPr>
            <a:endParaRPr lang="ru-RU" sz="2000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cxnSp>
        <p:nvCxnSpPr>
          <p:cNvPr id="44" name="Прямая со стрелкой 43"/>
          <p:cNvCxnSpPr>
            <a:stCxn id="41" idx="2"/>
            <a:endCxn id="39" idx="0"/>
          </p:cNvCxnSpPr>
          <p:nvPr/>
        </p:nvCxnSpPr>
        <p:spPr>
          <a:xfrm>
            <a:off x="3369329" y="1705965"/>
            <a:ext cx="0" cy="9024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 стрелкой 44"/>
          <p:cNvCxnSpPr>
            <a:stCxn id="39" idx="2"/>
            <a:endCxn id="42" idx="0"/>
          </p:cNvCxnSpPr>
          <p:nvPr/>
        </p:nvCxnSpPr>
        <p:spPr>
          <a:xfrm>
            <a:off x="3369329" y="3330862"/>
            <a:ext cx="0" cy="6474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 стрелкой 45"/>
          <p:cNvCxnSpPr>
            <a:stCxn id="42" idx="2"/>
            <a:endCxn id="43" idx="0"/>
          </p:cNvCxnSpPr>
          <p:nvPr/>
        </p:nvCxnSpPr>
        <p:spPr>
          <a:xfrm>
            <a:off x="3369329" y="4753263"/>
            <a:ext cx="0" cy="5949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Объект 2"/>
          <p:cNvSpPr txBox="1">
            <a:spLocks/>
          </p:cNvSpPr>
          <p:nvPr/>
        </p:nvSpPr>
        <p:spPr>
          <a:xfrm>
            <a:off x="5756585" y="1396498"/>
            <a:ext cx="5714971" cy="44898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tx2"/>
                </a:solidFill>
                <a:latin typeface="Arial Narrow" panose="020B0606020202030204" pitchFamily="34" charset="0"/>
              </a:rPr>
              <a:t>Прогнозируется открытие месторождения с извлекаемыми запасами золота в количестве 5-8 тонн со средним содержание 2-3 г/т.</a:t>
            </a:r>
          </a:p>
          <a:p>
            <a:pPr>
              <a:buFont typeface="Arial" panose="020B0604020202020204" pitchFamily="34" charset="0"/>
              <a:buChar char="•"/>
            </a:pPr>
            <a:endParaRPr lang="ru-RU" sz="1000" dirty="0">
              <a:solidFill>
                <a:schemeClr val="tx2"/>
              </a:solidFill>
              <a:latin typeface="Arial Narrow" panose="020B060602020203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tx2"/>
                </a:solidFill>
                <a:latin typeface="Arial Narrow" panose="020B0606020202030204" pitchFamily="34" charset="0"/>
              </a:rPr>
              <a:t>Основываясь на имеющейся информации по минералогическому составу руд, ожидается, что руды будут легкообогатимыми, содержащими самородное золото.</a:t>
            </a:r>
          </a:p>
          <a:p>
            <a:pPr>
              <a:buFont typeface="Arial" panose="020B0604020202020204" pitchFamily="34" charset="0"/>
              <a:buChar char="•"/>
            </a:pPr>
            <a:endParaRPr lang="ru-RU" sz="1000" dirty="0">
              <a:solidFill>
                <a:schemeClr val="tx2"/>
              </a:solidFill>
              <a:latin typeface="Arial Narrow" panose="020B060602020203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tx2"/>
                </a:solidFill>
                <a:latin typeface="Arial Narrow" panose="020B0606020202030204" pitchFamily="34" charset="0"/>
              </a:rPr>
              <a:t>Близость к г. Воркуте позволяет вывозить концентрат и перерабатывать его на построенной там ЗИФ, либо перевозить его железнодорожным транспортом до места переработки.</a:t>
            </a:r>
          </a:p>
        </p:txBody>
      </p:sp>
    </p:spTree>
    <p:extLst>
      <p:ext uri="{BB962C8B-B14F-4D97-AF65-F5344CB8AC3E}">
        <p14:creationId xmlns:p14="http://schemas.microsoft.com/office/powerpoint/2010/main" val="2813498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8518" y="280554"/>
            <a:ext cx="11582400" cy="838200"/>
          </a:xfrm>
        </p:spPr>
        <p:txBody>
          <a:bodyPr/>
          <a:lstStyle/>
          <a:p>
            <a:pPr algn="l" defTabSz="914400">
              <a:lnSpc>
                <a:spcPct val="90000"/>
              </a:lnSpc>
              <a:spcBef>
                <a:spcPts val="0"/>
              </a:spcBef>
              <a:buNone/>
            </a:pPr>
            <a:r>
              <a:rPr lang="ru-RU" sz="2900" b="1" cap="none" dirty="0">
                <a:solidFill>
                  <a:schemeClr val="accent2">
                    <a:lumMod val="75000"/>
                  </a:schemeClr>
                </a:solidFill>
                <a:effectLst/>
                <a:latin typeface="Arial Narrow" panose="020B0606020202030204" pitchFamily="34" charset="0"/>
              </a:rPr>
              <a:t>ПРОФИЛЬ ПРОЕКТА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6400" y="1554163"/>
            <a:ext cx="11438759" cy="4525963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ru-RU" sz="2000" b="0" i="0" dirty="0">
                <a:solidFill>
                  <a:srgbClr val="514A40"/>
                </a:solidFill>
                <a:ea typeface="Cambria" panose="02040503050406030204" pitchFamily="18" charset="0"/>
              </a:rPr>
              <a:t>Предлагается к рассмотрению лицензионный участок, принадлежащий  ООО «</a:t>
            </a:r>
            <a:r>
              <a:rPr lang="ru-RU" sz="2000" b="0" i="0" dirty="0" err="1">
                <a:solidFill>
                  <a:srgbClr val="514A40"/>
                </a:solidFill>
                <a:ea typeface="Cambria" panose="02040503050406030204" pitchFamily="18" charset="0"/>
              </a:rPr>
              <a:t>ГеоСервисПроект</a:t>
            </a:r>
            <a:r>
              <a:rPr lang="ru-RU" sz="2000" b="0" i="0" dirty="0">
                <a:solidFill>
                  <a:srgbClr val="514A40"/>
                </a:solidFill>
                <a:ea typeface="Cambria" panose="02040503050406030204" pitchFamily="18" charset="0"/>
              </a:rPr>
              <a:t>», </a:t>
            </a:r>
            <a:r>
              <a:rPr lang="ru-RU" sz="2000" dirty="0">
                <a:solidFill>
                  <a:srgbClr val="514A40"/>
                </a:solidFill>
                <a:ea typeface="Cambria" panose="02040503050406030204" pitchFamily="18" charset="0"/>
              </a:rPr>
              <a:t>расположенный на территории Ямало-Ненецкого автономного округа. Географически площадь располагается в пределах хребта </a:t>
            </a:r>
            <a:r>
              <a:rPr lang="ru-RU" sz="2000" dirty="0" err="1">
                <a:solidFill>
                  <a:srgbClr val="514A40"/>
                </a:solidFill>
                <a:ea typeface="Cambria" panose="02040503050406030204" pitchFamily="18" charset="0"/>
              </a:rPr>
              <a:t>Оченырд</a:t>
            </a:r>
            <a:r>
              <a:rPr lang="ru-RU" sz="2000" dirty="0">
                <a:solidFill>
                  <a:srgbClr val="514A40"/>
                </a:solidFill>
                <a:ea typeface="Cambria" panose="02040503050406030204" pitchFamily="18" charset="0"/>
              </a:rPr>
              <a:t>, Полярного Урала</a:t>
            </a:r>
          </a:p>
          <a:p>
            <a:pPr algn="just"/>
            <a:endParaRPr lang="ru-RU" sz="900" b="0" i="0" dirty="0">
              <a:solidFill>
                <a:srgbClr val="514A40"/>
              </a:solidFill>
              <a:ea typeface="Cambria" panose="02040503050406030204" pitchFamily="18" charset="0"/>
            </a:endParaRPr>
          </a:p>
          <a:p>
            <a:pPr algn="just"/>
            <a:r>
              <a:rPr lang="ru-RU" sz="2000" i="0" dirty="0">
                <a:solidFill>
                  <a:srgbClr val="514A40"/>
                </a:solidFill>
                <a:ea typeface="Cambria" panose="02040503050406030204" pitchFamily="18" charset="0"/>
              </a:rPr>
              <a:t>Лицензия </a:t>
            </a:r>
            <a:r>
              <a:rPr lang="ru-RU" sz="2000" dirty="0">
                <a:solidFill>
                  <a:srgbClr val="514A40"/>
                </a:solidFill>
                <a:ea typeface="Cambria" panose="02040503050406030204" pitchFamily="18" charset="0"/>
              </a:rPr>
              <a:t>СЛХ 02564 ТП </a:t>
            </a:r>
            <a:r>
              <a:rPr lang="en-US" sz="2000" dirty="0" err="1">
                <a:solidFill>
                  <a:srgbClr val="514A40"/>
                </a:solidFill>
                <a:ea typeface="Cambria" panose="02040503050406030204" pitchFamily="18" charset="0"/>
              </a:rPr>
              <a:t>на</a:t>
            </a:r>
            <a:r>
              <a:rPr lang="en-US" sz="2000" dirty="0">
                <a:solidFill>
                  <a:srgbClr val="514A40"/>
                </a:solidFill>
                <a:ea typeface="Cambria" panose="02040503050406030204" pitchFamily="18" charset="0"/>
              </a:rPr>
              <a:t> </a:t>
            </a:r>
            <a:r>
              <a:rPr lang="ru-RU" sz="2000" dirty="0">
                <a:ea typeface="Cambria" panose="02040503050406030204" pitchFamily="18" charset="0"/>
              </a:rPr>
              <a:t>поиски</a:t>
            </a:r>
            <a:r>
              <a:rPr lang="en-US" sz="2000" dirty="0">
                <a:ea typeface="Cambria" panose="02040503050406030204" pitchFamily="18" charset="0"/>
              </a:rPr>
              <a:t> </a:t>
            </a:r>
            <a:r>
              <a:rPr lang="ru-RU" sz="2000" dirty="0">
                <a:ea typeface="Cambria" panose="02040503050406030204" pitchFamily="18" charset="0"/>
              </a:rPr>
              <a:t>и оценку месторождения </a:t>
            </a:r>
            <a:r>
              <a:rPr lang="en-US" sz="2000" dirty="0" err="1">
                <a:ea typeface="Cambria" panose="02040503050406030204" pitchFamily="18" charset="0"/>
              </a:rPr>
              <a:t>полезных</a:t>
            </a:r>
            <a:r>
              <a:rPr lang="en-US" sz="2000" dirty="0">
                <a:ea typeface="Cambria" panose="02040503050406030204" pitchFamily="18" charset="0"/>
              </a:rPr>
              <a:t> </a:t>
            </a:r>
            <a:r>
              <a:rPr lang="en-US" sz="2000" dirty="0" err="1">
                <a:ea typeface="Cambria" panose="02040503050406030204" pitchFamily="18" charset="0"/>
              </a:rPr>
              <a:t>ископаемых</a:t>
            </a:r>
            <a:r>
              <a:rPr lang="ru-RU" sz="2000" dirty="0">
                <a:ea typeface="Cambria" panose="02040503050406030204" pitchFamily="18" charset="0"/>
              </a:rPr>
              <a:t> </a:t>
            </a:r>
            <a:r>
              <a:rPr lang="en-US" sz="2000" dirty="0" err="1">
                <a:ea typeface="Cambria" panose="02040503050406030204" pitchFamily="18" charset="0"/>
              </a:rPr>
              <a:t>от</a:t>
            </a:r>
            <a:r>
              <a:rPr lang="en-US" sz="2000" dirty="0">
                <a:ea typeface="Cambria" panose="02040503050406030204" pitchFamily="18" charset="0"/>
              </a:rPr>
              <a:t> </a:t>
            </a:r>
            <a:r>
              <a:rPr lang="ru-RU" sz="2000" dirty="0">
                <a:ea typeface="Cambria" panose="02040503050406030204" pitchFamily="18" charset="0"/>
              </a:rPr>
              <a:t>25</a:t>
            </a:r>
            <a:r>
              <a:rPr lang="en-US" sz="2000" dirty="0">
                <a:ea typeface="Cambria" panose="02040503050406030204" pitchFamily="18" charset="0"/>
              </a:rPr>
              <a:t>.1</a:t>
            </a:r>
            <a:r>
              <a:rPr lang="ru-RU" sz="2000" dirty="0">
                <a:ea typeface="Cambria" panose="02040503050406030204" pitchFamily="18" charset="0"/>
              </a:rPr>
              <a:t>2</a:t>
            </a:r>
            <a:r>
              <a:rPr lang="en-US" sz="2000" dirty="0">
                <a:ea typeface="Cambria" panose="02040503050406030204" pitchFamily="18" charset="0"/>
              </a:rPr>
              <a:t>.201</a:t>
            </a:r>
            <a:r>
              <a:rPr lang="ru-RU" sz="2000" dirty="0">
                <a:ea typeface="Cambria" panose="02040503050406030204" pitchFamily="18" charset="0"/>
              </a:rPr>
              <a:t>8</a:t>
            </a:r>
            <a:r>
              <a:rPr lang="en-US" sz="2000" dirty="0">
                <a:ea typeface="Cambria" panose="02040503050406030204" pitchFamily="18" charset="0"/>
              </a:rPr>
              <a:t>г., </a:t>
            </a:r>
            <a:r>
              <a:rPr lang="ru-RU" sz="2000" dirty="0">
                <a:ea typeface="Cambria" panose="02040503050406030204" pitchFamily="18" charset="0"/>
              </a:rPr>
              <a:t>текущая </a:t>
            </a:r>
            <a:r>
              <a:rPr lang="en-US" sz="2000" dirty="0" err="1">
                <a:ea typeface="Cambria" panose="02040503050406030204" pitchFamily="18" charset="0"/>
              </a:rPr>
              <a:t>дата</a:t>
            </a:r>
            <a:r>
              <a:rPr lang="en-US" sz="2000" dirty="0">
                <a:ea typeface="Cambria" panose="02040503050406030204" pitchFamily="18" charset="0"/>
              </a:rPr>
              <a:t> </a:t>
            </a:r>
            <a:r>
              <a:rPr lang="en-US" sz="2000" dirty="0" err="1">
                <a:ea typeface="Cambria" panose="02040503050406030204" pitchFamily="18" charset="0"/>
              </a:rPr>
              <a:t>окончания</a:t>
            </a:r>
            <a:r>
              <a:rPr lang="en-US" sz="2000" dirty="0">
                <a:ea typeface="Cambria" panose="02040503050406030204" pitchFamily="18" charset="0"/>
              </a:rPr>
              <a:t> </a:t>
            </a:r>
            <a:r>
              <a:rPr lang="en-US" sz="2000" dirty="0" err="1">
                <a:ea typeface="Cambria" panose="02040503050406030204" pitchFamily="18" charset="0"/>
              </a:rPr>
              <a:t>действия</a:t>
            </a:r>
            <a:r>
              <a:rPr lang="en-US" sz="2000" dirty="0">
                <a:ea typeface="Cambria" panose="02040503050406030204" pitchFamily="18" charset="0"/>
              </a:rPr>
              <a:t> – </a:t>
            </a:r>
            <a:r>
              <a:rPr lang="ru-RU" sz="2000" dirty="0">
                <a:ea typeface="Cambria" panose="02040503050406030204" pitchFamily="18" charset="0"/>
              </a:rPr>
              <a:t>26</a:t>
            </a:r>
            <a:r>
              <a:rPr lang="en-US" sz="2000" dirty="0">
                <a:ea typeface="Cambria" panose="02040503050406030204" pitchFamily="18" charset="0"/>
              </a:rPr>
              <a:t>.1</a:t>
            </a:r>
            <a:r>
              <a:rPr lang="ru-RU" sz="2000" dirty="0">
                <a:ea typeface="Cambria" panose="02040503050406030204" pitchFamily="18" charset="0"/>
              </a:rPr>
              <a:t>1</a:t>
            </a:r>
            <a:r>
              <a:rPr lang="en-US" sz="2000" dirty="0">
                <a:ea typeface="Cambria" panose="02040503050406030204" pitchFamily="18" charset="0"/>
              </a:rPr>
              <a:t>.202</a:t>
            </a:r>
            <a:r>
              <a:rPr lang="ru-RU" sz="2000" dirty="0">
                <a:ea typeface="Cambria" panose="02040503050406030204" pitchFamily="18" charset="0"/>
              </a:rPr>
              <a:t>3</a:t>
            </a:r>
            <a:r>
              <a:rPr lang="en-US" sz="2000" dirty="0">
                <a:ea typeface="Cambria" panose="02040503050406030204" pitchFamily="18" charset="0"/>
              </a:rPr>
              <a:t>г.</a:t>
            </a:r>
            <a:r>
              <a:rPr lang="ru-RU" sz="2000" dirty="0">
                <a:ea typeface="Cambria" panose="02040503050406030204" pitchFamily="18" charset="0"/>
              </a:rPr>
              <a:t>, выдана территориальным департаментом Роснедра по сибирскому Федеральному Округу (</a:t>
            </a:r>
            <a:r>
              <a:rPr lang="ru-RU" sz="2000" dirty="0" err="1">
                <a:ea typeface="Cambria" panose="02040503050406030204" pitchFamily="18" charset="0"/>
              </a:rPr>
              <a:t>СибНедра</a:t>
            </a:r>
            <a:r>
              <a:rPr lang="ru-RU" sz="2000" dirty="0">
                <a:ea typeface="Cambria" panose="02040503050406030204" pitchFamily="18" charset="0"/>
              </a:rPr>
              <a:t>). После завершения поисково-оценочных работ по площади «Пламенная» – выдается лицензия на отработку по правилу </a:t>
            </a:r>
            <a:r>
              <a:rPr lang="ru-RU" sz="2000" dirty="0" err="1">
                <a:ea typeface="Cambria" panose="02040503050406030204" pitchFamily="18" charset="0"/>
              </a:rPr>
              <a:t>первоткрывательства</a:t>
            </a:r>
            <a:r>
              <a:rPr lang="ru-RU" sz="2000" dirty="0">
                <a:ea typeface="Cambria" panose="02040503050406030204" pitchFamily="18" charset="0"/>
              </a:rPr>
              <a:t>.</a:t>
            </a:r>
          </a:p>
          <a:p>
            <a:pPr algn="just"/>
            <a:endParaRPr lang="ru-RU" sz="900" dirty="0">
              <a:ea typeface="Cambria" panose="02040503050406030204" pitchFamily="18" charset="0"/>
            </a:endParaRPr>
          </a:p>
          <a:p>
            <a:pPr algn="just"/>
            <a:r>
              <a:rPr lang="ru-RU" sz="2000" dirty="0">
                <a:solidFill>
                  <a:srgbClr val="514A40"/>
                </a:solidFill>
                <a:ea typeface="Cambria" panose="02040503050406030204" pitchFamily="18" charset="0"/>
              </a:rPr>
              <a:t>Площадь участка недр составляет </a:t>
            </a:r>
            <a:r>
              <a:rPr lang="ru-RU" sz="2000" b="0" i="0" dirty="0">
                <a:solidFill>
                  <a:srgbClr val="514A40"/>
                </a:solidFill>
                <a:ea typeface="Cambria" panose="02040503050406030204" pitchFamily="18" charset="0"/>
              </a:rPr>
              <a:t>– 30,93 кв. </a:t>
            </a:r>
            <a:r>
              <a:rPr lang="ru-RU" sz="2100" dirty="0">
                <a:solidFill>
                  <a:srgbClr val="514A40"/>
                </a:solidFill>
                <a:ea typeface="Cambria" panose="02040503050406030204" pitchFamily="18" charset="0"/>
              </a:rPr>
              <a:t>км. </a:t>
            </a:r>
            <a:r>
              <a:rPr lang="ru-RU" sz="2000" dirty="0">
                <a:solidFill>
                  <a:srgbClr val="514A40"/>
                </a:solidFill>
                <a:ea typeface="Cambria" panose="02040503050406030204" pitchFamily="18" charset="0"/>
              </a:rPr>
              <a:t>Транспортная инфраструктура в районе площади не развита, но вблизи нее проходит автомобильная дорога Воркута-</a:t>
            </a:r>
            <a:r>
              <a:rPr lang="ru-RU" sz="2000" dirty="0" err="1">
                <a:solidFill>
                  <a:srgbClr val="514A40"/>
                </a:solidFill>
                <a:ea typeface="Cambria" panose="02040503050406030204" pitchFamily="18" charset="0"/>
              </a:rPr>
              <a:t>Байдарацкая</a:t>
            </a:r>
            <a:r>
              <a:rPr lang="ru-RU" sz="2000" dirty="0">
                <a:solidFill>
                  <a:srgbClr val="514A40"/>
                </a:solidFill>
                <a:ea typeface="Cambria" panose="02040503050406030204" pitchFamily="18" charset="0"/>
              </a:rPr>
              <a:t> губа (пос. Яры), построенная вдоль газопровода </a:t>
            </a:r>
            <a:r>
              <a:rPr lang="ru-RU" sz="2000" dirty="0" err="1">
                <a:solidFill>
                  <a:srgbClr val="514A40"/>
                </a:solidFill>
                <a:ea typeface="Cambria" panose="02040503050406030204" pitchFamily="18" charset="0"/>
              </a:rPr>
              <a:t>Бованенково</a:t>
            </a:r>
            <a:r>
              <a:rPr lang="ru-RU" sz="2000" dirty="0">
                <a:solidFill>
                  <a:srgbClr val="514A40"/>
                </a:solidFill>
                <a:ea typeface="Cambria" panose="02040503050406030204" pitchFamily="18" charset="0"/>
              </a:rPr>
              <a:t>-Ухта. Дорога </a:t>
            </a:r>
            <a:r>
              <a:rPr lang="ru-RU" sz="2000" dirty="0" err="1">
                <a:solidFill>
                  <a:srgbClr val="514A40"/>
                </a:solidFill>
                <a:ea typeface="Cambria" panose="02040503050406030204" pitchFamily="18" charset="0"/>
              </a:rPr>
              <a:t>администрируется</a:t>
            </a:r>
            <a:r>
              <a:rPr lang="ru-RU" sz="2000" dirty="0">
                <a:solidFill>
                  <a:srgbClr val="514A40"/>
                </a:solidFill>
                <a:ea typeface="Cambria" panose="02040503050406030204" pitchFamily="18" charset="0"/>
              </a:rPr>
              <a:t> ООО «</a:t>
            </a:r>
            <a:r>
              <a:rPr lang="ru-RU" sz="2000" dirty="0" err="1">
                <a:solidFill>
                  <a:srgbClr val="514A40"/>
                </a:solidFill>
                <a:ea typeface="Cambria" panose="02040503050406030204" pitchFamily="18" charset="0"/>
              </a:rPr>
              <a:t>СтройТрансСевер</a:t>
            </a:r>
            <a:r>
              <a:rPr lang="ru-RU" sz="2000" dirty="0">
                <a:solidFill>
                  <a:srgbClr val="514A40"/>
                </a:solidFill>
                <a:ea typeface="Cambria" panose="02040503050406030204" pitchFamily="18" charset="0"/>
              </a:rPr>
              <a:t>». По дороге могут пройти грузовой транспорт круглогодично и легковые автомобили в летнее время.</a:t>
            </a:r>
          </a:p>
          <a:p>
            <a:pPr algn="just"/>
            <a:endParaRPr lang="ru-RU" sz="900" dirty="0">
              <a:solidFill>
                <a:srgbClr val="514A40"/>
              </a:solidFill>
              <a:ea typeface="Cambria" panose="02040503050406030204" pitchFamily="18" charset="0"/>
            </a:endParaRPr>
          </a:p>
          <a:p>
            <a:pPr algn="just"/>
            <a:r>
              <a:rPr lang="ru-RU" sz="2000" dirty="0">
                <a:ea typeface="Cambria" panose="02040503050406030204" pitchFamily="18" charset="0"/>
              </a:rPr>
              <a:t>Целью реализации проекта является утвержденные в </a:t>
            </a:r>
            <a:r>
              <a:rPr lang="ru-RU" sz="2000" dirty="0" err="1">
                <a:ea typeface="Cambria" panose="02040503050406030204" pitchFamily="18" charset="0"/>
              </a:rPr>
              <a:t>госгеолэкспертизе</a:t>
            </a:r>
            <a:r>
              <a:rPr lang="ru-RU" sz="2000" dirty="0">
                <a:ea typeface="Cambria" panose="02040503050406030204" pitchFamily="18" charset="0"/>
              </a:rPr>
              <a:t> ГКЗ запасы категории С</a:t>
            </a:r>
            <a:r>
              <a:rPr lang="ru-RU" sz="2000" baseline="-25000" dirty="0">
                <a:ea typeface="Cambria" panose="02040503050406030204" pitchFamily="18" charset="0"/>
              </a:rPr>
              <a:t>1</a:t>
            </a:r>
            <a:r>
              <a:rPr lang="ru-RU" sz="2000" dirty="0">
                <a:ea typeface="Cambria" panose="02040503050406030204" pitchFamily="18" charset="0"/>
              </a:rPr>
              <a:t> на менее 7 тонн золота, с дальнейшей продажей, либо отработкой готового месторождения. Рядом находится горнодобывающее предприятие ОАО Северсталь. </a:t>
            </a:r>
          </a:p>
        </p:txBody>
      </p:sp>
    </p:spTree>
    <p:extLst>
      <p:ext uri="{BB962C8B-B14F-4D97-AF65-F5344CB8AC3E}">
        <p14:creationId xmlns:p14="http://schemas.microsoft.com/office/powerpoint/2010/main" val="142462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0" y="377749"/>
            <a:ext cx="9601200" cy="772297"/>
          </a:xfrm>
        </p:spPr>
        <p:txBody>
          <a:bodyPr/>
          <a:lstStyle/>
          <a:p>
            <a:pPr algn="l" defTabSz="914400">
              <a:lnSpc>
                <a:spcPct val="90000"/>
              </a:lnSpc>
              <a:spcBef>
                <a:spcPts val="0"/>
              </a:spcBef>
              <a:buNone/>
            </a:pPr>
            <a:r>
              <a:rPr lang="ru-RU" sz="3200" b="1" i="0" baseline="0" dirty="0">
                <a:solidFill>
                  <a:schemeClr val="accent2">
                    <a:lumMod val="75000"/>
                  </a:schemeClr>
                </a:solidFill>
                <a:effectLst/>
                <a:latin typeface="Arial Narrow" panose="020B0606020202030204" pitchFamily="34" charset="0"/>
              </a:rPr>
              <a:t>Золото и серебро как товары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36299" y="1340682"/>
            <a:ext cx="9601200" cy="4732638"/>
          </a:xfrm>
        </p:spPr>
        <p:txBody>
          <a:bodyPr>
            <a:normAutofit/>
          </a:bodyPr>
          <a:lstStyle/>
          <a:p>
            <a:pPr algn="just">
              <a:buClr>
                <a:srgbClr val="A85229"/>
              </a:buClr>
              <a:buFont typeface="Arial"/>
              <a:buChar char="•"/>
            </a:pPr>
            <a:r>
              <a:rPr lang="ru-RU" sz="2400" dirty="0">
                <a:solidFill>
                  <a:srgbClr val="514A40"/>
                </a:solidFill>
                <a:cs typeface="Times New Roman" panose="02020603050405020304" pitchFamily="18" charset="0"/>
              </a:rPr>
              <a:t>Рыночная стоимость готовой продукции – золота и серебра - обладает абсолютной ликвидностью, всегда и в полном объеме выкупаются государством и уполномоченными банками.</a:t>
            </a:r>
          </a:p>
          <a:p>
            <a:pPr algn="just">
              <a:buClr>
                <a:srgbClr val="A85229"/>
              </a:buClr>
              <a:buFont typeface="Arial"/>
              <a:buChar char="•"/>
            </a:pPr>
            <a:endParaRPr lang="ru-RU" sz="900" dirty="0">
              <a:solidFill>
                <a:srgbClr val="514A40"/>
              </a:solidFill>
              <a:cs typeface="Times New Roman" panose="02020603050405020304" pitchFamily="18" charset="0"/>
            </a:endParaRPr>
          </a:p>
          <a:p>
            <a:pPr marL="274320" indent="-228600" algn="just" defTabSz="914400">
              <a:lnSpc>
                <a:spcPct val="90000"/>
              </a:lnSpc>
              <a:spcBef>
                <a:spcPts val="1800"/>
              </a:spcBef>
              <a:buClr>
                <a:srgbClr val="A85229"/>
              </a:buClr>
              <a:buFont typeface="Arial"/>
              <a:buChar char="•"/>
            </a:pPr>
            <a:r>
              <a:rPr lang="ru-RU" sz="2400" b="0" i="0" dirty="0">
                <a:solidFill>
                  <a:srgbClr val="514A40"/>
                </a:solidFill>
                <a:cs typeface="Times New Roman" panose="02020603050405020304" pitchFamily="18" charset="0"/>
              </a:rPr>
              <a:t>Золото и серебро являются биржевыми товарами, при этом выполняют функции «убежищ» в кризисных ситуациях, то есть участие в их добыче обеспечивает компенсацию потерь при системных кризисах</a:t>
            </a:r>
            <a:r>
              <a:rPr lang="ru-RU" sz="2400" dirty="0">
                <a:solidFill>
                  <a:srgbClr val="514A40"/>
                </a:solidFill>
                <a:cs typeface="Times New Roman" panose="02020603050405020304" pitchFamily="18" charset="0"/>
              </a:rPr>
              <a:t>. </a:t>
            </a:r>
          </a:p>
          <a:p>
            <a:pPr marL="274320" indent="-228600" algn="just" defTabSz="914400">
              <a:lnSpc>
                <a:spcPct val="90000"/>
              </a:lnSpc>
              <a:spcBef>
                <a:spcPts val="1800"/>
              </a:spcBef>
              <a:buClr>
                <a:srgbClr val="A85229"/>
              </a:buClr>
              <a:buFont typeface="Arial"/>
              <a:buChar char="•"/>
            </a:pPr>
            <a:endParaRPr lang="ru-RU" sz="900" dirty="0">
              <a:solidFill>
                <a:srgbClr val="514A40"/>
              </a:solidFill>
              <a:cs typeface="Times New Roman" panose="02020603050405020304" pitchFamily="18" charset="0"/>
            </a:endParaRPr>
          </a:p>
          <a:p>
            <a:pPr algn="just">
              <a:buClr>
                <a:srgbClr val="A85229"/>
              </a:buClr>
              <a:buFont typeface="Arial"/>
              <a:buChar char="•"/>
            </a:pPr>
            <a:r>
              <a:rPr lang="ru-RU" sz="2400" dirty="0">
                <a:solidFill>
                  <a:srgbClr val="514A40"/>
                </a:solidFill>
                <a:cs typeface="Times New Roman" panose="02020603050405020304" pitchFamily="18" charset="0"/>
              </a:rPr>
              <a:t>В 2020, начало года цена золота и серебра выросла, в том числе, существенно внутри периодов.</a:t>
            </a:r>
            <a:endParaRPr lang="ru-RU" sz="2400" b="0" i="0" dirty="0">
              <a:solidFill>
                <a:srgbClr val="514A40"/>
              </a:solidFill>
              <a:cs typeface="Times New Roman" panose="02020603050405020304" pitchFamily="18" charset="0"/>
            </a:endParaRPr>
          </a:p>
          <a:p>
            <a:pPr algn="just">
              <a:buClr>
                <a:srgbClr val="A85229"/>
              </a:buClr>
              <a:buFont typeface="Arial"/>
              <a:buChar char="•"/>
            </a:pPr>
            <a:endParaRPr lang="ru-RU" sz="2000" b="0" i="0" dirty="0">
              <a:solidFill>
                <a:srgbClr val="514A40"/>
              </a:solidFill>
              <a:latin typeface="Cambr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2696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995" y="228352"/>
            <a:ext cx="11845020" cy="593161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775874">
            <a:off x="3858349" y="3316273"/>
            <a:ext cx="2730283" cy="23642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Picture 2" descr="1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6674" y="362416"/>
            <a:ext cx="2660295" cy="26476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/>
          <a:srcRect l="50587" t="10222"/>
          <a:stretch/>
        </p:blipFill>
        <p:spPr>
          <a:xfrm>
            <a:off x="6297055" y="319091"/>
            <a:ext cx="3647908" cy="19764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96906">
            <a:off x="796058" y="3442665"/>
            <a:ext cx="2778341" cy="23341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6"/>
          <a:srcRect t="6652" r="50759"/>
          <a:stretch/>
        </p:blipFill>
        <p:spPr>
          <a:xfrm>
            <a:off x="8995069" y="1426866"/>
            <a:ext cx="2800569" cy="15832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483" y="362416"/>
            <a:ext cx="2804388" cy="26476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3725" y="3168213"/>
            <a:ext cx="2081544" cy="26604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6647" y="3168213"/>
            <a:ext cx="2118991" cy="26604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567228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0370" y="287731"/>
            <a:ext cx="11614149" cy="736997"/>
          </a:xfrm>
        </p:spPr>
        <p:txBody>
          <a:bodyPr wrap="square">
            <a:spAutoFit/>
          </a:bodyPr>
          <a:lstStyle/>
          <a:p>
            <a:pPr marL="365125" indent="-255588" algn="ctr">
              <a:lnSpc>
                <a:spcPct val="150000"/>
              </a:lnSpc>
              <a:buClr>
                <a:schemeClr val="accent1"/>
              </a:buClr>
              <a:buSzPct val="68000"/>
              <a:defRPr/>
            </a:pP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effectLst/>
                <a:latin typeface="Arial Narrow" panose="020B0606020202030204" pitchFamily="34" charset="0"/>
              </a:rPr>
              <a:t>Вездеходная техника, планируемая для работ в 2020 году</a:t>
            </a:r>
          </a:p>
        </p:txBody>
      </p:sp>
      <p:pic>
        <p:nvPicPr>
          <p:cNvPr id="1026" name="Picture 2" descr="C:\Users\anton_shmanyak\Desktop\Вездеходы\IMG_330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56411" y="1139985"/>
            <a:ext cx="5340734" cy="5342647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nton_shmanyak\Desktop\Вездеходы\Qv7ezQCG9jI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92382" y="1142567"/>
            <a:ext cx="4989754" cy="2585614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nton_shmanyak\Desktop\Вездеходы\-wzPxx5ieS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392380" y="3812265"/>
            <a:ext cx="4989755" cy="2670367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9554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2454436"/>
              </p:ext>
            </p:extLst>
          </p:nvPr>
        </p:nvGraphicFramePr>
        <p:xfrm>
          <a:off x="484716" y="1540885"/>
          <a:ext cx="11222567" cy="270453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127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215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015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8663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8618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Этапы</a:t>
                      </a:r>
                      <a:r>
                        <a:rPr lang="ru-RU" sz="18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Times New Roman"/>
                        </a:rPr>
                        <a:t>,</a:t>
                      </a:r>
                      <a:r>
                        <a:rPr lang="ru-RU" sz="1800" b="1" baseline="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Times New Roman"/>
                        </a:rPr>
                        <a:t> сроки</a:t>
                      </a:r>
                      <a:endParaRPr lang="ru-RU" sz="18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432" marR="91432" marT="0" marB="0" anchor="ctr" anchorCtr="1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Откуда</a:t>
                      </a:r>
                      <a:endParaRPr lang="ru-RU" sz="18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91432" marR="91432" marT="0" marB="0" anchor="ctr" anchorCtr="1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Куда</a:t>
                      </a:r>
                      <a:endParaRPr lang="ru-RU" sz="18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91432" marR="91432" marT="0" marB="0" anchor="ctr" anchorCtr="1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Тип транспорта</a:t>
                      </a:r>
                      <a:endParaRPr lang="ru-RU" sz="18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91432" marR="91432" marT="0" marB="0" anchor="ctr" anchorCtr="1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987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31.05.2020</a:t>
                      </a:r>
                    </a:p>
                  </a:txBody>
                  <a:tcPr marL="91432" marR="91432" marT="0" marB="0" anchor="ctr" anchorCtr="1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г. Санкт-Петербург</a:t>
                      </a:r>
                      <a:endParaRPr lang="ru-RU" sz="16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91432" marR="91432" marT="0" marB="0" anchor="ctr" anchorCtr="1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г. Воркута</a:t>
                      </a:r>
                      <a:endParaRPr lang="ru-RU" sz="16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91432" marR="91432" marT="0" marB="0" anchor="ctr" anchorCtr="1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Рейсовый авиатранспорт</a:t>
                      </a:r>
                      <a:endParaRPr lang="ru-RU" sz="16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91432" marR="91432" marT="0" marB="0" anchor="ctr" anchorCtr="1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752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01.06.2020</a:t>
                      </a:r>
                    </a:p>
                  </a:txBody>
                  <a:tcPr marL="91432" marR="91432" marT="0" marB="0" anchor="ctr" anchorCtr="1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Воркута</a:t>
                      </a:r>
                    </a:p>
                  </a:txBody>
                  <a:tcPr marL="91432" marR="91432" marT="0" marB="0" anchor="ctr" anchorCtr="1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Участок</a:t>
                      </a:r>
                      <a:r>
                        <a:rPr lang="ru-RU" sz="1600" baseline="0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Пламенный</a:t>
                      </a:r>
                      <a:endParaRPr lang="ru-RU" sz="16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91432" marR="91432" marT="0" marB="0" anchor="ctr" anchorCtr="1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Вездеходный транспорт</a:t>
                      </a:r>
                      <a:endParaRPr lang="ru-RU" sz="16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91432" marR="91432" marT="0" marB="0" anchor="ctr" anchorCtr="1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09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20.06.2019</a:t>
                      </a:r>
                    </a:p>
                  </a:txBody>
                  <a:tcPr marL="91432" marR="91432" marT="0" marB="0" anchor="ctr" anchorCtr="1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Уч. Пламенный</a:t>
                      </a:r>
                      <a:endParaRPr lang="ru-RU" sz="16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91432" marR="91432" marT="0" marB="0" anchor="ctr" anchorCtr="1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Воркута</a:t>
                      </a:r>
                      <a:endParaRPr lang="ru-RU" sz="16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91432" marR="91432" marT="0" marB="0" anchor="ctr" anchorCtr="1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Вездеходный транспорт</a:t>
                      </a:r>
                      <a:endParaRPr lang="ru-RU" sz="16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91432" marR="91432" marT="0" marB="0" anchor="ctr" anchorCtr="1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6" name="Заголовок 1"/>
          <p:cNvSpPr txBox="1">
            <a:spLocks/>
          </p:cNvSpPr>
          <p:nvPr/>
        </p:nvSpPr>
        <p:spPr>
          <a:xfrm>
            <a:off x="424294" y="559811"/>
            <a:ext cx="1134340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marL="365125" indent="-255588" algn="ctr" eaLnBrk="1" hangingPunct="1">
              <a:buClr>
                <a:schemeClr val="accent1"/>
              </a:buClr>
              <a:buSzPct val="68000"/>
              <a:defRPr b="1" i="1">
                <a:effectLst>
                  <a:outerShdw blurRad="50800" dist="38100" dir="2700000" algn="tl" rotWithShape="0">
                    <a:prstClr val="black"/>
                  </a:outerShdw>
                </a:effectLst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cs typeface="Arial" charset="0"/>
              </a:defRPr>
            </a:lvl2pPr>
            <a:lvl3pPr marL="1143000" indent="-228600">
              <a:defRPr>
                <a:cs typeface="Arial" charset="0"/>
              </a:defRPr>
            </a:lvl3pPr>
            <a:lvl4pPr marL="1600200" indent="-228600">
              <a:defRPr>
                <a:cs typeface="Arial" charset="0"/>
              </a:defRPr>
            </a:lvl4pPr>
            <a:lvl5pPr marL="2057400" indent="-228600">
              <a:defRPr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cs typeface="Arial" charset="0"/>
              </a:defRPr>
            </a:lvl9pPr>
          </a:lstStyle>
          <a:p>
            <a:pPr>
              <a:defRPr/>
            </a:pPr>
            <a:r>
              <a:rPr lang="ru-RU" sz="3200" i="0" dirty="0">
                <a:solidFill>
                  <a:schemeClr val="accent2">
                    <a:lumMod val="75000"/>
                  </a:schemeClr>
                </a:solidFill>
                <a:effectLst/>
                <a:latin typeface="Arial Narrow" panose="020B0606020202030204" pitchFamily="34" charset="0"/>
                <a:ea typeface="+mj-ea"/>
                <a:cs typeface="+mj-cs"/>
              </a:rPr>
              <a:t>ПЛАН ПЕРЕДВИЖЕНИЯ ГЕОФИЗИЧЕСКОЙ  ПАРТИИ</a:t>
            </a:r>
            <a:r>
              <a:rPr lang="en-US" sz="3200" i="0" dirty="0">
                <a:solidFill>
                  <a:schemeClr val="accent2">
                    <a:lumMod val="75000"/>
                  </a:schemeClr>
                </a:solidFill>
                <a:effectLst/>
                <a:latin typeface="Arial Narrow" panose="020B0606020202030204" pitchFamily="34" charset="0"/>
                <a:ea typeface="+mj-ea"/>
                <a:cs typeface="+mj-cs"/>
              </a:rPr>
              <a:t> </a:t>
            </a:r>
            <a:r>
              <a:rPr lang="ru-RU" sz="3200" i="0" dirty="0">
                <a:solidFill>
                  <a:schemeClr val="accent2">
                    <a:lumMod val="75000"/>
                  </a:schemeClr>
                </a:solidFill>
                <a:effectLst/>
                <a:latin typeface="Arial Narrow" panose="020B0606020202030204" pitchFamily="34" charset="0"/>
                <a:ea typeface="+mj-ea"/>
                <a:cs typeface="+mj-cs"/>
              </a:rPr>
              <a:t>В</a:t>
            </a:r>
            <a:r>
              <a:rPr lang="en-US" sz="3200" i="0" dirty="0">
                <a:solidFill>
                  <a:schemeClr val="accent2">
                    <a:lumMod val="75000"/>
                  </a:schemeClr>
                </a:solidFill>
                <a:effectLst/>
                <a:latin typeface="Arial Narrow" panose="020B0606020202030204" pitchFamily="34" charset="0"/>
                <a:ea typeface="+mj-ea"/>
                <a:cs typeface="+mj-cs"/>
              </a:rPr>
              <a:t> 20</a:t>
            </a:r>
            <a:r>
              <a:rPr lang="ru-RU" sz="3200" i="0" dirty="0">
                <a:solidFill>
                  <a:schemeClr val="accent2">
                    <a:lumMod val="75000"/>
                  </a:schemeClr>
                </a:solidFill>
                <a:effectLst/>
                <a:latin typeface="Arial Narrow" panose="020B0606020202030204" pitchFamily="34" charset="0"/>
                <a:ea typeface="+mj-ea"/>
                <a:cs typeface="+mj-cs"/>
              </a:rPr>
              <a:t>20</a:t>
            </a:r>
            <a:r>
              <a:rPr lang="en-US" sz="3200" i="0" dirty="0">
                <a:solidFill>
                  <a:schemeClr val="accent2">
                    <a:lumMod val="75000"/>
                  </a:schemeClr>
                </a:solidFill>
                <a:effectLst/>
                <a:latin typeface="Arial Narrow" panose="020B0606020202030204" pitchFamily="34" charset="0"/>
                <a:ea typeface="+mj-ea"/>
                <a:cs typeface="+mj-cs"/>
              </a:rPr>
              <a:t> </a:t>
            </a:r>
            <a:r>
              <a:rPr lang="ru-RU" sz="3200" i="0" dirty="0">
                <a:solidFill>
                  <a:schemeClr val="accent2">
                    <a:lumMod val="75000"/>
                  </a:schemeClr>
                </a:solidFill>
                <a:effectLst/>
                <a:latin typeface="Arial Narrow" panose="020B0606020202030204" pitchFamily="34" charset="0"/>
                <a:ea typeface="+mj-ea"/>
                <a:cs typeface="+mj-cs"/>
              </a:rPr>
              <a:t>ГОДУ  </a:t>
            </a:r>
          </a:p>
        </p:txBody>
      </p:sp>
    </p:spTree>
    <p:extLst>
      <p:ext uri="{BB962C8B-B14F-4D97-AF65-F5344CB8AC3E}">
        <p14:creationId xmlns:p14="http://schemas.microsoft.com/office/powerpoint/2010/main" val="1334679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0" y="349828"/>
            <a:ext cx="9601200" cy="772297"/>
          </a:xfrm>
        </p:spPr>
        <p:txBody>
          <a:bodyPr>
            <a:normAutofit/>
          </a:bodyPr>
          <a:lstStyle/>
          <a:p>
            <a:pPr algn="l" defTabSz="914400">
              <a:lnSpc>
                <a:spcPct val="90000"/>
              </a:lnSpc>
              <a:spcBef>
                <a:spcPts val="0"/>
              </a:spcBef>
              <a:buNone/>
            </a:pPr>
            <a:r>
              <a:rPr lang="ru-RU" sz="3200" b="1" i="0" baseline="0" dirty="0">
                <a:solidFill>
                  <a:schemeClr val="accent2">
                    <a:lumMod val="75000"/>
                  </a:schemeClr>
                </a:solidFill>
                <a:effectLst/>
                <a:latin typeface="Arial Narrow" panose="020B0606020202030204" pitchFamily="34" charset="0"/>
              </a:rPr>
              <a:t>Золото и серебро</a:t>
            </a:r>
            <a:r>
              <a:rPr lang="ru-RU" sz="3200" b="1" i="0" dirty="0">
                <a:solidFill>
                  <a:schemeClr val="accent2">
                    <a:lumMod val="75000"/>
                  </a:schemeClr>
                </a:solidFill>
                <a:effectLst/>
                <a:latin typeface="Arial Narrow" panose="020B0606020202030204" pitchFamily="34" charset="0"/>
              </a:rPr>
              <a:t> в 2020 году прогнозы</a:t>
            </a:r>
            <a:endParaRPr lang="ru-RU" sz="3200" b="1" i="0" baseline="0" dirty="0">
              <a:solidFill>
                <a:schemeClr val="accent2">
                  <a:lumMod val="75000"/>
                </a:schemeClr>
              </a:solidFill>
              <a:effectLst/>
              <a:latin typeface="Arial Narrow" panose="020B060602020203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95400" y="1210962"/>
            <a:ext cx="9601200" cy="4732638"/>
          </a:xfrm>
        </p:spPr>
        <p:txBody>
          <a:bodyPr>
            <a:normAutofit lnSpcReduction="10000"/>
          </a:bodyPr>
          <a:lstStyle/>
          <a:p>
            <a:pPr algn="just">
              <a:lnSpc>
                <a:spcPct val="120000"/>
              </a:lnSpc>
            </a:pPr>
            <a:r>
              <a:rPr lang="ru-RU" sz="1600" dirty="0"/>
              <a:t>Аналитики канадской инвестиционной компании TD </a:t>
            </a:r>
            <a:r>
              <a:rPr lang="ru-RU" sz="1600" dirty="0" err="1"/>
              <a:t>Securities</a:t>
            </a:r>
            <a:r>
              <a:rPr lang="ru-RU" sz="1600" dirty="0"/>
              <a:t> считают, что в случае продолжения валютной войны между ведущим странами мира для инвесторов возникнут определённые риски. Администрация президента США высказалась в агрессивной форме о своём намерении ввести торговые барьеры с целью ослабить доллар, чтобы американские производители смогли стать конкурентоспособными.</a:t>
            </a:r>
          </a:p>
          <a:p>
            <a:pPr algn="just">
              <a:lnSpc>
                <a:spcPct val="120000"/>
              </a:lnSpc>
            </a:pPr>
            <a:endParaRPr lang="ru-RU" sz="1400" dirty="0"/>
          </a:p>
          <a:p>
            <a:pPr algn="just">
              <a:lnSpc>
                <a:spcPct val="120000"/>
              </a:lnSpc>
            </a:pPr>
            <a:r>
              <a:rPr lang="ru-RU" sz="1600" dirty="0"/>
              <a:t>В аналитическом обзоре TD </a:t>
            </a:r>
            <a:r>
              <a:rPr lang="ru-RU" sz="1600" dirty="0" err="1"/>
              <a:t>Securities</a:t>
            </a:r>
            <a:r>
              <a:rPr lang="ru-RU" sz="1600" dirty="0"/>
              <a:t> также говорится о том, что в случае сохранения значительных рисков для мировой торговли, финансовые рынки будут склоняться к безопасным активам-убежищам, к которым относится и жёлтый драгметалл. Такой сценарий развития событий поддерживает тот факт, что Дональд Трамп до сих пор остается президентом США.</a:t>
            </a:r>
          </a:p>
          <a:p>
            <a:pPr algn="just">
              <a:lnSpc>
                <a:spcPct val="120000"/>
              </a:lnSpc>
            </a:pPr>
            <a:endParaRPr lang="ru-RU" sz="1400" dirty="0"/>
          </a:p>
          <a:p>
            <a:pPr algn="just">
              <a:lnSpc>
                <a:spcPct val="120000"/>
              </a:lnSpc>
            </a:pPr>
            <a:r>
              <a:rPr lang="ru-RU" sz="1600" dirty="0"/>
              <a:t>Неопределённость со следующим повышением процентных ставок со стороны ФРС США также будет склонять инвесторов к тому, чтобы сомневаться в решительности </a:t>
            </a:r>
            <a:r>
              <a:rPr lang="ru-RU" sz="1600" dirty="0" err="1"/>
              <a:t>Федрезерва</a:t>
            </a:r>
            <a:r>
              <a:rPr lang="ru-RU" sz="1600" dirty="0"/>
              <a:t> по реализации ранее озвученных планов. Поэтому инвесторы могут начать избавляться от своих активов в акциях и переводить свои капиталы в золото, которое считается безопасным активом во время неопределённости на финансовых рынках.</a:t>
            </a:r>
          </a:p>
        </p:txBody>
      </p:sp>
    </p:spTree>
    <p:extLst>
      <p:ext uri="{BB962C8B-B14F-4D97-AF65-F5344CB8AC3E}">
        <p14:creationId xmlns:p14="http://schemas.microsoft.com/office/powerpoint/2010/main" val="169499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бъект 2"/>
          <p:cNvSpPr>
            <a:spLocks noGrp="1"/>
          </p:cNvSpPr>
          <p:nvPr>
            <p:ph idx="1"/>
          </p:nvPr>
        </p:nvSpPr>
        <p:spPr>
          <a:xfrm>
            <a:off x="589280" y="1056254"/>
            <a:ext cx="11156085" cy="5337843"/>
          </a:xfrm>
        </p:spPr>
        <p:txBody>
          <a:bodyPr>
            <a:noAutofit/>
          </a:bodyPr>
          <a:lstStyle/>
          <a:p>
            <a:pPr marL="0" indent="0" algn="just">
              <a:spcBef>
                <a:spcPts val="300"/>
              </a:spcBef>
              <a:buNone/>
            </a:pPr>
            <a:r>
              <a:rPr lang="ru-RU" sz="1300" dirty="0">
                <a:solidFill>
                  <a:schemeClr val="tx1"/>
                </a:solidFill>
                <a:latin typeface="Arial Narrow" panose="020B0606020202030204" pitchFamily="34" charset="0"/>
              </a:rPr>
              <a:t>	</a:t>
            </a:r>
            <a:r>
              <a:rPr lang="ru-RU" sz="1200" b="1" dirty="0">
                <a:solidFill>
                  <a:schemeClr val="tx2"/>
                </a:solidFill>
                <a:latin typeface="Arial Narrow" panose="020B0606020202030204" pitchFamily="34" charset="0"/>
              </a:rPr>
              <a:t>Содержащаяся в презентации информация в отношении компании ООО «</a:t>
            </a:r>
            <a:r>
              <a:rPr lang="ru-RU" sz="1200" b="1" dirty="0" err="1">
                <a:solidFill>
                  <a:schemeClr val="tx2"/>
                </a:solidFill>
                <a:latin typeface="Arial Narrow" panose="020B0606020202030204" pitchFamily="34" charset="0"/>
              </a:rPr>
              <a:t>ГеоСервисПроект</a:t>
            </a:r>
            <a:r>
              <a:rPr lang="ru-RU" sz="1200" b="1" dirty="0">
                <a:solidFill>
                  <a:schemeClr val="tx2"/>
                </a:solidFill>
                <a:latin typeface="Arial Narrow" panose="020B0606020202030204" pitchFamily="34" charset="0"/>
              </a:rPr>
              <a:t>» (далее – «Компания») представляется Компанией исключительно для  использования в настоящей презентации. Знакомясь с данной презентацией, Вы принимаете все приведенные ниже ограничения. Настоящая презентация  не является, не составляет часть и не должна толковаться в качестве предложения или приглашения к продаже или выпуску, или побуждением к какому-либо предложению к покупке или подписке на какие-либо ценные бумаги Компании; ни какая-либо часть настоящей презентации, ни факт ее  распространения не составляют часть и не относятся к какому-либо контракту или инвестиционному решению, имеющему к этому отношение. </a:t>
            </a:r>
          </a:p>
          <a:p>
            <a:pPr marL="0" indent="0" algn="just">
              <a:spcBef>
                <a:spcPts val="300"/>
              </a:spcBef>
              <a:buNone/>
            </a:pPr>
            <a:r>
              <a:rPr lang="ru-RU" sz="1200" b="1" dirty="0">
                <a:solidFill>
                  <a:schemeClr val="tx2"/>
                </a:solidFill>
                <a:latin typeface="Arial Narrow" panose="020B0606020202030204" pitchFamily="34" charset="0"/>
              </a:rPr>
              <a:t>	Компания не предоставляет какие-либо заверения или гарантии, выраженные прямо или подразумеваемые, и не следует полагаться на справедливость, точность, полноту, корректность и достоверность содержащейся здесь информации. Получатели не должны полагаться на данные настоящей презентации  как на определяющие и должны действовать на основе своих собственных суждений. Компания не принимает какую-либо ответственность за какие-либо  убытки, возникающие каким-либо образом, прямо или косвенно вследствие настоящей презентации или ее содержания. Данные, содержащиеся в  настоящей презентации, представляются исключительно в информационных целях и не могут быть истолкованы в качестве инвестиционной консультации.  По существу, данные материалы не связаны с конкретными инвестиционными задачами, финансовой ситуацией и конкретными потребностями какого-либо получателя. Изложенные в настоящей презентации расчетные данные могут иметь существенные расхождения с реальными результатами; а также  сведения, указанные в настоящей презентации, могут отличаться от соответствующих сведений, ранее опубликованных Компанией или от ее имени. </a:t>
            </a:r>
          </a:p>
          <a:p>
            <a:pPr marL="0" indent="0" algn="just">
              <a:spcBef>
                <a:spcPts val="300"/>
              </a:spcBef>
              <a:buNone/>
            </a:pPr>
            <a:r>
              <a:rPr lang="ru-RU" sz="1200" b="1" dirty="0">
                <a:solidFill>
                  <a:schemeClr val="tx2"/>
                </a:solidFill>
                <a:latin typeface="Arial Narrow" panose="020B0606020202030204" pitchFamily="34" charset="0"/>
              </a:rPr>
              <a:t>	Настоящая  презентация  может  содержать  прогнозные  заявления,   включая   (но   не   ограничиваясь)  заявления,  содержащие  выражения «предвидит», «ожидает», «намерена», «может», «планирует», «прогнозирует», «разрабатывает», «будет», «стремится», «надеется» и иные подобные слова. Данные  заявления основаны на текущих ожиданиях и прогнозах компании в отношении будущих событий, которые могут быть изменены без предварительного  уведомления. Все заявления, за исключением констатации исторических фактов, содержащиеся в настоящей презентации, являются прогнозными  заявлениями. Прогнозные заявления подвержены риску и содержат неопределенность, при которых будущие события и реальные результаты могут  существенно отличаться от ранее намеченных, ожидаемых или подразумеваемых в прогнозных заявлениях. Компания может не достичь или не  реализовать свои планы, намерения и ожидания. Не может быть никаких гарантий, что фактические результаты Компании не будут существенно  отличаться от ожиданий, заложенных в таких прогнозных заявлениях. Факторы, которые могут привести к фактическим результатам, существенно  отличающимся от таких ожиданий, включают, но не ограничиваются, следующими: состояние мировой экономики, способность золотодобывающей  отрасли поддерживать темпы экономического роста и развития, риски, связанные с ценами на золото и проблемы региональной политики и безопасности.  Перечисленный выше список факторов, которые могут привести к тому, что фактические результаты могут существенно отличаться от ожиданий,  изложенных в таких прогнозных заявлениях, не является исчерпывающим. Компания и ее аффилированные лица не несут обязательств обновлять  информацию, мнения и прогнозные заявления в данной презентации. </a:t>
            </a: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1651927" y="192124"/>
            <a:ext cx="9030789" cy="772160"/>
          </a:xfrm>
        </p:spPr>
        <p:txBody>
          <a:bodyPr>
            <a:noAutofit/>
          </a:bodyPr>
          <a:lstStyle/>
          <a:p>
            <a:pPr algn="ctr"/>
            <a:r>
              <a:rPr lang="ru-RU" sz="3200" b="1" cap="none" dirty="0">
                <a:solidFill>
                  <a:schemeClr val="accent2">
                    <a:lumMod val="75000"/>
                  </a:schemeClr>
                </a:solidFill>
                <a:effectLst/>
                <a:latin typeface="Arial Narrow" panose="020B0606020202030204" pitchFamily="34" charset="0"/>
              </a:rPr>
              <a:t>ОГРАНИЧЕНИЕ ОТВЕТСТВЕННОСТИ</a:t>
            </a:r>
          </a:p>
        </p:txBody>
      </p:sp>
    </p:spTree>
    <p:extLst>
      <p:ext uri="{BB962C8B-B14F-4D97-AF65-F5344CB8AC3E}">
        <p14:creationId xmlns:p14="http://schemas.microsoft.com/office/powerpoint/2010/main" val="4202361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546262" y="6130658"/>
            <a:ext cx="11392007" cy="605879"/>
          </a:xfrm>
        </p:spPr>
        <p:txBody>
          <a:bodyPr>
            <a:noAutofit/>
          </a:bodyPr>
          <a:lstStyle/>
          <a:p>
            <a:r>
              <a:rPr lang="ru-RU" sz="3200" cap="none" dirty="0">
                <a:solidFill>
                  <a:schemeClr val="accent1">
                    <a:lumMod val="75000"/>
                  </a:schemeClr>
                </a:solidFill>
                <a:effectLst/>
                <a:latin typeface="Arial Narrow" panose="020B0606020202030204" pitchFamily="34" charset="0"/>
              </a:rPr>
              <a:t>КОНТАКТЫ</a:t>
            </a:r>
            <a:r>
              <a:rPr lang="en-US" sz="3200" cap="none" dirty="0">
                <a:solidFill>
                  <a:schemeClr val="accent1">
                    <a:lumMod val="75000"/>
                  </a:schemeClr>
                </a:solidFill>
                <a:effectLst/>
                <a:latin typeface="Arial Narrow" panose="020B0606020202030204" pitchFamily="34" charset="0"/>
              </a:rPr>
              <a:t>:    </a:t>
            </a:r>
            <a:r>
              <a:rPr lang="ru-RU" sz="3200" cap="none" dirty="0">
                <a:solidFill>
                  <a:schemeClr val="accent1">
                    <a:lumMod val="75000"/>
                  </a:schemeClr>
                </a:solidFill>
                <a:effectLst/>
                <a:latin typeface="Arial Narrow" panose="020B0606020202030204" pitchFamily="34" charset="0"/>
              </a:rPr>
              <a:t>8-800-222-50-60</a:t>
            </a:r>
            <a:r>
              <a:rPr lang="en-US" sz="3200" cap="none" dirty="0">
                <a:solidFill>
                  <a:schemeClr val="accent1">
                    <a:lumMod val="75000"/>
                  </a:schemeClr>
                </a:solidFill>
                <a:effectLst/>
                <a:latin typeface="Arial Narrow" panose="020B0606020202030204" pitchFamily="34" charset="0"/>
              </a:rPr>
              <a:t>        www.r2r.group        mail@r2r.group</a:t>
            </a:r>
            <a:endParaRPr lang="ru-RU" sz="3200" cap="none" dirty="0">
              <a:solidFill>
                <a:schemeClr val="accent1">
                  <a:lumMod val="75000"/>
                </a:schemeClr>
              </a:solidFill>
              <a:effectLst/>
              <a:latin typeface="Arial Narrow" panose="020B0606020202030204" pitchFamily="34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2526233" y="1505117"/>
            <a:ext cx="8911687" cy="328536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ru-RU" sz="2800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32895" y="2967335"/>
            <a:ext cx="57262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600" dirty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  <a:ea typeface="+mj-ea"/>
                <a:cs typeface="+mj-cs"/>
              </a:rPr>
              <a:t>СПАСИБО ЗА ВНИМАНИЕ!</a:t>
            </a:r>
          </a:p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CF8FF5E-27F9-4136-885C-CB59627443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262" y="424402"/>
            <a:ext cx="1220194" cy="1453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126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5286" y="275014"/>
            <a:ext cx="9486901" cy="1008186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ru-RU" sz="2900" b="1" cap="none" dirty="0">
                <a:solidFill>
                  <a:schemeClr val="accent2">
                    <a:lumMod val="75000"/>
                  </a:schemeClr>
                </a:solidFill>
                <a:effectLst/>
                <a:latin typeface="Arial Narrow" panose="020B0606020202030204" pitchFamily="34" charset="0"/>
              </a:rPr>
              <a:t>СХЕМА РАСПОЛОЖЕНИЯ ПЛАМЕННОЙ ПЛОЩАДИ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655" y="1309991"/>
            <a:ext cx="6101863" cy="469512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48102" y="4850128"/>
            <a:ext cx="11788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</a:rPr>
              <a:t>Воркута</a:t>
            </a:r>
          </a:p>
        </p:txBody>
      </p:sp>
      <p:sp>
        <p:nvSpPr>
          <p:cNvPr id="7" name="TextBox 6"/>
          <p:cNvSpPr txBox="1"/>
          <p:nvPr/>
        </p:nvSpPr>
        <p:spPr>
          <a:xfrm rot="17909565">
            <a:off x="2496624" y="3288149"/>
            <a:ext cx="1492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FFFF00"/>
                </a:solidFill>
              </a:rPr>
              <a:t>100-120</a:t>
            </a:r>
            <a:r>
              <a:rPr lang="ru-RU" b="1" dirty="0">
                <a:solidFill>
                  <a:srgbClr val="00B050"/>
                </a:solidFill>
              </a:rPr>
              <a:t> км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05719" y="1065685"/>
            <a:ext cx="4757981" cy="3120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E:\АРШИНОВ\ПРОЕКТ ПЛАМЕННЫЙ УЧАСТОК\Материалы\Площадь Пламенная_ГДП-20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5718" y="4234172"/>
            <a:ext cx="4757982" cy="2565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0049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0" y="381000"/>
            <a:ext cx="9601200" cy="772297"/>
          </a:xfrm>
        </p:spPr>
        <p:txBody>
          <a:bodyPr/>
          <a:lstStyle/>
          <a:p>
            <a:pPr algn="l" defTabSz="914400">
              <a:lnSpc>
                <a:spcPct val="90000"/>
              </a:lnSpc>
              <a:spcBef>
                <a:spcPts val="0"/>
              </a:spcBef>
              <a:buNone/>
            </a:pPr>
            <a:r>
              <a:rPr lang="ru-RU" sz="2900" b="1" cap="none" dirty="0">
                <a:solidFill>
                  <a:schemeClr val="accent1">
                    <a:lumMod val="75000"/>
                  </a:schemeClr>
                </a:solidFill>
                <a:effectLst/>
                <a:latin typeface="Arial Narrow" panose="020B0606020202030204" pitchFamily="34" charset="0"/>
              </a:rPr>
              <a:t>ИНВЕСТИЦИОННОЕ ПРЕДЛОЖЕНИЕ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95398" y="1340427"/>
            <a:ext cx="10155383" cy="4655128"/>
          </a:xfrm>
        </p:spPr>
        <p:txBody>
          <a:bodyPr>
            <a:normAutofit fontScale="62500" lnSpcReduction="20000"/>
          </a:bodyPr>
          <a:lstStyle/>
          <a:p>
            <a:pPr algn="just"/>
            <a:r>
              <a:rPr lang="ru-RU" sz="3400" b="1" dirty="0"/>
              <a:t>Общество с ограниченной ответственностью «РВР»</a:t>
            </a:r>
            <a:r>
              <a:rPr lang="ru-RU" sz="3400" dirty="0"/>
              <a:t>, с долей владения  -  99,9 %  в уставном капитале ООО «</a:t>
            </a:r>
            <a:r>
              <a:rPr lang="ru-RU" sz="3400" dirty="0" err="1"/>
              <a:t>ГеоСервисПроект</a:t>
            </a:r>
            <a:r>
              <a:rPr lang="ru-RU" sz="3400" dirty="0"/>
              <a:t>», держатель лицензии № СЛХ 02564 ТП,  представляет Вашему вниманию следующее инвестиционное предложение:</a:t>
            </a:r>
          </a:p>
          <a:p>
            <a:pPr algn="just"/>
            <a:endParaRPr lang="ru-RU" sz="1400" dirty="0"/>
          </a:p>
          <a:p>
            <a:pPr algn="just"/>
            <a:r>
              <a:rPr lang="ru-RU" sz="3400" dirty="0"/>
              <a:t>Предлагается к продаже 80% доли в уставном капитале ООО «ЗДК «Алтайская корона»</a:t>
            </a:r>
          </a:p>
          <a:p>
            <a:pPr algn="just"/>
            <a:endParaRPr lang="ru-RU" sz="1400" dirty="0"/>
          </a:p>
          <a:p>
            <a:pPr algn="just"/>
            <a:r>
              <a:rPr lang="ru-RU" sz="3400" dirty="0"/>
              <a:t>Приобретаемая доля является мажоритарной и обеспечивает  контроль  за предприятием и за правом пользования  недрами, согласно имеющейся лицензии на право пользования недрами с целью поиска и оценки золота на площади «Пламенная» в Приуральском районе, Ямала-Ненецкого АО. </a:t>
            </a:r>
          </a:p>
          <a:p>
            <a:pPr algn="just"/>
            <a:endParaRPr lang="ru-RU" sz="1400" dirty="0"/>
          </a:p>
          <a:p>
            <a:pPr algn="just"/>
            <a:r>
              <a:rPr lang="ru-RU" sz="3400" dirty="0"/>
              <a:t>Оптимальная сумма последовательных инвестиций мажоритарным участником составляет, 30 млн. рублей, с возвратом инвестиций в срок от 3 до 5 лет.</a:t>
            </a:r>
          </a:p>
          <a:p>
            <a:pPr algn="just"/>
            <a:endParaRPr lang="ru-RU" sz="1400" dirty="0"/>
          </a:p>
          <a:p>
            <a:r>
              <a:rPr lang="ru-RU" sz="3400" dirty="0"/>
              <a:t>Общество с ограниченной ответственностью </a:t>
            </a:r>
            <a:r>
              <a:rPr lang="ru-RU" sz="3400" b="1" dirty="0"/>
              <a:t>«РВР»</a:t>
            </a:r>
            <a:r>
              <a:rPr lang="ru-RU" sz="3400" dirty="0"/>
              <a:t> предлагает …</a:t>
            </a:r>
          </a:p>
          <a:p>
            <a:pPr algn="just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74653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5946" y="241076"/>
            <a:ext cx="9601200" cy="1029730"/>
          </a:xfrm>
        </p:spPr>
        <p:txBody>
          <a:bodyPr/>
          <a:lstStyle/>
          <a:p>
            <a:pPr algn="l" defTabSz="914400">
              <a:lnSpc>
                <a:spcPct val="90000"/>
              </a:lnSpc>
              <a:spcBef>
                <a:spcPts val="0"/>
              </a:spcBef>
              <a:buNone/>
            </a:pPr>
            <a:r>
              <a:rPr lang="ru-RU" sz="2900" b="1" cap="none" dirty="0">
                <a:solidFill>
                  <a:schemeClr val="accent2">
                    <a:lumMod val="75000"/>
                  </a:schemeClr>
                </a:solidFill>
                <a:effectLst/>
                <a:latin typeface="Arial Narrow" panose="020B0606020202030204" pitchFamily="34" charset="0"/>
              </a:rPr>
              <a:t>КЛЮЧЕВЫЕ ИНВЕСТИЦИОННЫЕ ПРЕИМУЩЕСТВА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10491" y="1186962"/>
            <a:ext cx="10910453" cy="4756639"/>
          </a:xfrm>
        </p:spPr>
        <p:txBody>
          <a:bodyPr>
            <a:noAutofit/>
          </a:bodyPr>
          <a:lstStyle/>
          <a:p>
            <a:pPr marL="274320" indent="-228600" algn="just" defTabSz="914400">
              <a:lnSpc>
                <a:spcPct val="90000"/>
              </a:lnSpc>
              <a:spcBef>
                <a:spcPts val="1800"/>
              </a:spcBef>
              <a:spcAft>
                <a:spcPts val="1200"/>
              </a:spcAft>
              <a:buClr>
                <a:srgbClr val="A85229"/>
              </a:buClr>
              <a:buFont typeface="Arial"/>
              <a:buChar char="•"/>
            </a:pPr>
            <a:r>
              <a:rPr lang="ru-RU" sz="1800" b="0" i="0" dirty="0">
                <a:solidFill>
                  <a:srgbClr val="514A40"/>
                </a:solidFill>
              </a:rPr>
              <a:t>Поэтапное финансирование проекта позволяет контролировать финансовые риски  и уже на этапе проведения геофизических работ позволит понять перспективность объекта, затратив относительно небольшие средства. 5-7 млн. руб. Достоверная геологическая информация и хорошие геологические предпосылки – гарантия успеха в геологоразведочном деле. Всероссийский геологический профильный институт ФГБУ ВСЕГЕИ подтвердил все выводы геологов предшественников и геологов ООО «РВР» и выдал положительное заключение.</a:t>
            </a:r>
          </a:p>
          <a:p>
            <a:pPr algn="just">
              <a:spcAft>
                <a:spcPts val="1200"/>
              </a:spcAft>
              <a:buClr>
                <a:srgbClr val="A85229"/>
              </a:buClr>
              <a:buFont typeface="Arial"/>
              <a:buChar char="•"/>
            </a:pPr>
            <a:r>
              <a:rPr lang="ru-RU" sz="1800" dirty="0">
                <a:solidFill>
                  <a:srgbClr val="514A40"/>
                </a:solidFill>
              </a:rPr>
              <a:t>Уже действующая организация со сплоченной командой профессионалов, не один год работающих в отрасли и сложившимися прочными взаимодействиями с государственными органами как федерального, так и регионального уровней. Имеется утвержденный в </a:t>
            </a:r>
            <a:r>
              <a:rPr lang="ru-RU" sz="1800" dirty="0" err="1">
                <a:solidFill>
                  <a:srgbClr val="514A40"/>
                </a:solidFill>
              </a:rPr>
              <a:t>Росгеолэкспетизе</a:t>
            </a:r>
            <a:r>
              <a:rPr lang="ru-RU" sz="1800" dirty="0">
                <a:solidFill>
                  <a:srgbClr val="514A40"/>
                </a:solidFill>
              </a:rPr>
              <a:t> проект, экспедиция запланирована на июнь-июль 2020. </a:t>
            </a:r>
            <a:endParaRPr lang="en-US" sz="1800" dirty="0">
              <a:solidFill>
                <a:srgbClr val="514A40"/>
              </a:solidFill>
            </a:endParaRPr>
          </a:p>
          <a:p>
            <a:pPr algn="just">
              <a:spcAft>
                <a:spcPts val="1200"/>
              </a:spcAft>
              <a:buClr>
                <a:srgbClr val="A85229"/>
              </a:buClr>
              <a:buFont typeface="Arial"/>
              <a:buChar char="•"/>
            </a:pPr>
            <a:r>
              <a:rPr lang="ru-RU" sz="1800" dirty="0">
                <a:solidFill>
                  <a:srgbClr val="514A40"/>
                </a:solidFill>
              </a:rPr>
              <a:t>Факторы, запрещающие и ограничивающие проведение буро-взрывных работ, отсутствуют.</a:t>
            </a:r>
          </a:p>
          <a:p>
            <a:pPr algn="just">
              <a:spcAft>
                <a:spcPts val="1200"/>
              </a:spcAft>
              <a:buClr>
                <a:srgbClr val="A85229"/>
              </a:buClr>
              <a:buFont typeface="Arial"/>
              <a:buChar char="•"/>
            </a:pPr>
            <a:r>
              <a:rPr lang="ru-RU" sz="1800" dirty="0">
                <a:solidFill>
                  <a:srgbClr val="514A40"/>
                </a:solidFill>
              </a:rPr>
              <a:t>Возможно освоение близлежащих ресурсов в перспективе, рудопроявление «</a:t>
            </a:r>
            <a:r>
              <a:rPr lang="ru-RU" sz="1800" dirty="0" err="1">
                <a:solidFill>
                  <a:srgbClr val="514A40"/>
                </a:solidFill>
              </a:rPr>
              <a:t>Борзово</a:t>
            </a:r>
            <a:r>
              <a:rPr lang="ru-RU" sz="1800" dirty="0">
                <a:solidFill>
                  <a:srgbClr val="514A40"/>
                </a:solidFill>
              </a:rPr>
              <a:t>», а также законодательно закрепленная возможность прироста площадей до 20% к текущей лицензии. </a:t>
            </a:r>
          </a:p>
          <a:p>
            <a:pPr algn="just">
              <a:buClr>
                <a:srgbClr val="A85229"/>
              </a:buClr>
              <a:buFont typeface="Arial"/>
              <a:buChar char="•"/>
            </a:pPr>
            <a:r>
              <a:rPr lang="ru-RU" sz="1800" dirty="0">
                <a:solidFill>
                  <a:srgbClr val="514A40"/>
                </a:solidFill>
              </a:rPr>
              <a:t>Готовая продукция – золото и серебро – уникальны тем, что являются самым ликвидным товаром в мире.</a:t>
            </a:r>
          </a:p>
        </p:txBody>
      </p:sp>
    </p:spTree>
    <p:extLst>
      <p:ext uri="{BB962C8B-B14F-4D97-AF65-F5344CB8AC3E}">
        <p14:creationId xmlns:p14="http://schemas.microsoft.com/office/powerpoint/2010/main" val="2842626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5163" y="374871"/>
            <a:ext cx="11582400" cy="838200"/>
          </a:xfrm>
        </p:spPr>
        <p:txBody>
          <a:bodyPr>
            <a:normAutofit/>
          </a:bodyPr>
          <a:lstStyle/>
          <a:p>
            <a:pPr algn="l" defTabSz="914400">
              <a:lnSpc>
                <a:spcPct val="90000"/>
              </a:lnSpc>
              <a:spcBef>
                <a:spcPts val="0"/>
              </a:spcBef>
              <a:buNone/>
            </a:pPr>
            <a:r>
              <a:rPr lang="ru-RU" sz="2900" b="1" cap="none" dirty="0">
                <a:solidFill>
                  <a:schemeClr val="accent2">
                    <a:lumMod val="75000"/>
                  </a:schemeClr>
                </a:solidFill>
                <a:effectLst/>
                <a:latin typeface="Arial Narrow" panose="020B0606020202030204" pitchFamily="34" charset="0"/>
              </a:rPr>
              <a:t>ОБЩИЕ СВЕДЕНИЯ О ЗАПАСАХ И РЕСУРСАХ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4888" y="1399337"/>
            <a:ext cx="10778836" cy="4525963"/>
          </a:xfrm>
        </p:spPr>
        <p:txBody>
          <a:bodyPr>
            <a:normAutofit/>
          </a:bodyPr>
          <a:lstStyle/>
          <a:p>
            <a:pPr algn="just">
              <a:buClr>
                <a:srgbClr val="A85229"/>
              </a:buClr>
              <a:buFont typeface="Arial"/>
              <a:buChar char="•"/>
            </a:pPr>
            <a:r>
              <a:rPr lang="ru-RU" sz="1800" dirty="0">
                <a:solidFill>
                  <a:srgbClr val="514A40"/>
                </a:solidFill>
              </a:rPr>
              <a:t>На лицензионную площадь имеется паспорт профильного учреждения ФГБУ ВСЕГЕИ с ресурсами Р3 - 88 тонн. золота, с авторской оценкой ресурсов категории Р2 – 44 тонн золота. </a:t>
            </a:r>
          </a:p>
          <a:p>
            <a:pPr marL="274320" indent="-228600" algn="just" defTabSz="914400">
              <a:lnSpc>
                <a:spcPct val="90000"/>
              </a:lnSpc>
              <a:spcBef>
                <a:spcPts val="1800"/>
              </a:spcBef>
              <a:buClr>
                <a:srgbClr val="A85229"/>
              </a:buClr>
              <a:buFont typeface="Arial"/>
              <a:buChar char="•"/>
            </a:pPr>
            <a:r>
              <a:rPr lang="ru-RU" sz="1800" dirty="0">
                <a:solidFill>
                  <a:srgbClr val="514A40"/>
                </a:solidFill>
              </a:rPr>
              <a:t>Положительное экспертное заключение о необходимости заверки северо-восточной части лицензионного участка геохимическими  площадными работами и геофизическими методами дистанционного зондирования (на глубину). </a:t>
            </a:r>
          </a:p>
          <a:p>
            <a:pPr marL="274320" indent="-228600" algn="just" defTabSz="914400">
              <a:lnSpc>
                <a:spcPct val="90000"/>
              </a:lnSpc>
              <a:spcBef>
                <a:spcPts val="1800"/>
              </a:spcBef>
              <a:buClr>
                <a:srgbClr val="A85229"/>
              </a:buClr>
              <a:buFont typeface="Arial"/>
              <a:buChar char="•"/>
            </a:pPr>
            <a:r>
              <a:rPr lang="ru-RU" sz="1800" dirty="0">
                <a:solidFill>
                  <a:srgbClr val="514A40"/>
                </a:solidFill>
              </a:rPr>
              <a:t>Прогнозные ресурсы, паспортизированные в головном учреждении Роснедра на участке «Пламенное», в соответствии с международным классификатором </a:t>
            </a:r>
            <a:r>
              <a:rPr lang="en-US" sz="1800" dirty="0">
                <a:solidFill>
                  <a:srgbClr val="514A40"/>
                </a:solidFill>
              </a:rPr>
              <a:t>CRIRSCO</a:t>
            </a:r>
            <a:r>
              <a:rPr lang="ru-RU" sz="1800" dirty="0">
                <a:solidFill>
                  <a:srgbClr val="514A40"/>
                </a:solidFill>
              </a:rPr>
              <a:t>,</a:t>
            </a:r>
            <a:r>
              <a:rPr lang="en-US" sz="1800" dirty="0">
                <a:solidFill>
                  <a:srgbClr val="514A40"/>
                </a:solidFill>
              </a:rPr>
              <a:t> </a:t>
            </a:r>
            <a:r>
              <a:rPr lang="ru-RU" sz="1800" dirty="0">
                <a:solidFill>
                  <a:srgbClr val="514A40"/>
                </a:solidFill>
              </a:rPr>
              <a:t>относятся к категории «</a:t>
            </a:r>
            <a:r>
              <a:rPr lang="en-US" sz="1800" dirty="0">
                <a:solidFill>
                  <a:srgbClr val="514A40"/>
                </a:solidFill>
              </a:rPr>
              <a:t>probable</a:t>
            </a:r>
            <a:r>
              <a:rPr lang="ru-RU" sz="1800" dirty="0">
                <a:solidFill>
                  <a:srgbClr val="514A40"/>
                </a:solidFill>
              </a:rPr>
              <a:t>»</a:t>
            </a:r>
            <a:r>
              <a:rPr lang="en-US" sz="1800" dirty="0">
                <a:solidFill>
                  <a:srgbClr val="514A40"/>
                </a:solidFill>
              </a:rPr>
              <a:t> - </a:t>
            </a:r>
            <a:r>
              <a:rPr lang="ru-RU" sz="1800" dirty="0">
                <a:solidFill>
                  <a:srgbClr val="514A40"/>
                </a:solidFill>
              </a:rPr>
              <a:t>вероятные. Из сложившийся практики ресурсы категории </a:t>
            </a:r>
            <a:r>
              <a:rPr lang="en-US" sz="1800" dirty="0">
                <a:solidFill>
                  <a:srgbClr val="514A40"/>
                </a:solidFill>
              </a:rPr>
              <a:t>P3 </a:t>
            </a:r>
            <a:r>
              <a:rPr lang="ru-RU" sz="1800" dirty="0">
                <a:solidFill>
                  <a:srgbClr val="514A40"/>
                </a:solidFill>
              </a:rPr>
              <a:t>переходят в запасы в следующем соотношении: С1=</a:t>
            </a:r>
            <a:r>
              <a:rPr lang="en-US" sz="1800" dirty="0">
                <a:solidFill>
                  <a:srgbClr val="514A40"/>
                </a:solidFill>
              </a:rPr>
              <a:t>P3*0</a:t>
            </a:r>
            <a:r>
              <a:rPr lang="ru-RU" sz="1800" dirty="0">
                <a:solidFill>
                  <a:srgbClr val="514A40"/>
                </a:solidFill>
              </a:rPr>
              <a:t>,1.</a:t>
            </a:r>
          </a:p>
          <a:p>
            <a:pPr marL="274320" indent="-228600" algn="just" defTabSz="914400">
              <a:lnSpc>
                <a:spcPct val="90000"/>
              </a:lnSpc>
              <a:spcBef>
                <a:spcPts val="1800"/>
              </a:spcBef>
              <a:buClr>
                <a:srgbClr val="A85229"/>
              </a:buClr>
              <a:buFont typeface="Arial"/>
              <a:buChar char="•"/>
            </a:pPr>
            <a:r>
              <a:rPr lang="ru-RU" sz="1800" dirty="0">
                <a:solidFill>
                  <a:srgbClr val="514A40"/>
                </a:solidFill>
              </a:rPr>
              <a:t>Ожидаемые специалистами запасы на всей лицензионной площади в 30,91 кв. км. прогнозируются около 10 тонн. Золота, что сразу подразумевает интерес профильных </a:t>
            </a:r>
            <a:r>
              <a:rPr lang="ru-RU" sz="1800" dirty="0" err="1">
                <a:solidFill>
                  <a:srgbClr val="514A40"/>
                </a:solidFill>
              </a:rPr>
              <a:t>недропользователей</a:t>
            </a:r>
            <a:r>
              <a:rPr lang="ru-RU" sz="1800" dirty="0">
                <a:solidFill>
                  <a:srgbClr val="514A40"/>
                </a:solidFill>
              </a:rPr>
              <a:t>, таких как ПАО «Полюс-Золото» и ПАО «Полиметалл», так как обусловлено их политикой о выкупе активов с запасами от 10 тонн драг металла.</a:t>
            </a:r>
          </a:p>
        </p:txBody>
      </p:sp>
    </p:spTree>
    <p:extLst>
      <p:ext uri="{BB962C8B-B14F-4D97-AF65-F5344CB8AC3E}">
        <p14:creationId xmlns:p14="http://schemas.microsoft.com/office/powerpoint/2010/main" val="2210345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65406"/>
            <a:ext cx="10321901" cy="780535"/>
          </a:xfrm>
        </p:spPr>
        <p:txBody>
          <a:bodyPr>
            <a:normAutofit fontScale="90000"/>
          </a:bodyPr>
          <a:lstStyle/>
          <a:p>
            <a:pPr marL="365125" indent="-255588" algn="ctr">
              <a:lnSpc>
                <a:spcPct val="90000"/>
              </a:lnSpc>
              <a:buClr>
                <a:schemeClr val="accent1"/>
              </a:buClr>
              <a:buSzPct val="68000"/>
              <a:defRPr/>
            </a:pPr>
            <a:r>
              <a:rPr lang="ru-RU" sz="3200" b="1" cap="none" dirty="0">
                <a:solidFill>
                  <a:schemeClr val="accent2">
                    <a:lumMod val="75000"/>
                  </a:schemeClr>
                </a:solidFill>
                <a:effectLst/>
                <a:latin typeface="Arial Narrow" panose="020B0606020202030204" pitchFamily="34" charset="0"/>
              </a:rPr>
              <a:t>ГЕОЛОГИЧЕСКАЯ ИНФОРМАЦИЯ И ИЗУЧЕННОСТЬ ТЕРРИТОРИИ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67035" y="1359498"/>
            <a:ext cx="10857929" cy="4454313"/>
          </a:xfrm>
        </p:spPr>
        <p:txBody>
          <a:bodyPr>
            <a:normAutofit/>
          </a:bodyPr>
          <a:lstStyle/>
          <a:p>
            <a:pPr algn="just">
              <a:buClr>
                <a:srgbClr val="A85229"/>
              </a:buClr>
              <a:buFont typeface="Arial"/>
              <a:buChar char="•"/>
            </a:pPr>
            <a:endParaRPr lang="ru-RU" sz="2000" b="0" i="0" dirty="0">
              <a:solidFill>
                <a:srgbClr val="514A40"/>
              </a:solidFill>
              <a:latin typeface="Cambria"/>
              <a:ea typeface="+mn-ea"/>
              <a:cs typeface="+mn-cs"/>
            </a:endParaRPr>
          </a:p>
          <a:p>
            <a:pPr algn="just">
              <a:buClr>
                <a:srgbClr val="A85229"/>
              </a:buClr>
              <a:buFont typeface="Arial"/>
              <a:buChar char="•"/>
            </a:pPr>
            <a:r>
              <a:rPr lang="ru-RU" sz="2000" b="0" i="0" dirty="0">
                <a:solidFill>
                  <a:srgbClr val="514A40"/>
                </a:solidFill>
              </a:rPr>
              <a:t>Территория района, номенклатура листа </a:t>
            </a:r>
            <a:r>
              <a:rPr lang="en-US" sz="2000" b="0" i="0" dirty="0">
                <a:solidFill>
                  <a:srgbClr val="514A40"/>
                </a:solidFill>
              </a:rPr>
              <a:t>R-41-XXXVI</a:t>
            </a:r>
            <a:r>
              <a:rPr lang="ru-RU" sz="2000" b="0" i="0" dirty="0">
                <a:solidFill>
                  <a:srgbClr val="514A40"/>
                </a:solidFill>
              </a:rPr>
              <a:t>, </a:t>
            </a:r>
            <a:r>
              <a:rPr lang="ru-RU" sz="2000" dirty="0">
                <a:solidFill>
                  <a:srgbClr val="514A40"/>
                </a:solidFill>
              </a:rPr>
              <a:t>характеризуется невысокой изученностью и слабой обнаженностью. Район покрыт геологической съемкой масштаба 1:200 000, включая ГДП-200 2007г., а также съемкой масштаба 1:50 000 Воронов В.Н., 1969г. </a:t>
            </a:r>
          </a:p>
          <a:p>
            <a:pPr algn="just">
              <a:buClr>
                <a:srgbClr val="A85229"/>
              </a:buClr>
              <a:buFont typeface="Arial"/>
              <a:buChar char="•"/>
            </a:pPr>
            <a:endParaRPr lang="ru-RU" sz="1800" dirty="0">
              <a:solidFill>
                <a:srgbClr val="514A40"/>
              </a:solidFill>
            </a:endParaRPr>
          </a:p>
          <a:p>
            <a:pPr algn="just">
              <a:buClr>
                <a:srgbClr val="A85229"/>
              </a:buClr>
              <a:buFont typeface="Arial"/>
              <a:buChar char="•"/>
            </a:pPr>
            <a:r>
              <a:rPr lang="ru-RU" sz="2000" dirty="0">
                <a:solidFill>
                  <a:srgbClr val="514A40"/>
                </a:solidFill>
              </a:rPr>
              <a:t>На лицензионной площади была проведена </a:t>
            </a:r>
            <a:r>
              <a:rPr lang="ru-RU" sz="2000" dirty="0" err="1">
                <a:solidFill>
                  <a:srgbClr val="514A40"/>
                </a:solidFill>
              </a:rPr>
              <a:t>литогеохимическая</a:t>
            </a:r>
            <a:r>
              <a:rPr lang="ru-RU" sz="2000" dirty="0">
                <a:solidFill>
                  <a:srgbClr val="514A40"/>
                </a:solidFill>
              </a:rPr>
              <a:t> съемка в 2007 году, где установлена аномалия по золоту и сопутствующим элементам.</a:t>
            </a:r>
          </a:p>
          <a:p>
            <a:pPr algn="just">
              <a:buClr>
                <a:srgbClr val="A85229"/>
              </a:buClr>
              <a:buFont typeface="Arial"/>
              <a:buChar char="•"/>
            </a:pPr>
            <a:endParaRPr lang="ru-RU" sz="1800" dirty="0">
              <a:solidFill>
                <a:srgbClr val="514A40"/>
              </a:solidFill>
            </a:endParaRPr>
          </a:p>
          <a:p>
            <a:pPr algn="just">
              <a:buClr>
                <a:srgbClr val="A85229"/>
              </a:buClr>
              <a:buFont typeface="Arial"/>
              <a:buChar char="•"/>
            </a:pPr>
            <a:r>
              <a:rPr lang="ru-RU" sz="2000" dirty="0">
                <a:solidFill>
                  <a:srgbClr val="514A40"/>
                </a:solidFill>
              </a:rPr>
              <a:t>На территорию района имеется данные по аэрогеофизической съемке масштаба 1:500 000. </a:t>
            </a:r>
          </a:p>
          <a:p>
            <a:endParaRPr lang="ru-RU" dirty="0">
              <a:solidFill>
                <a:srgbClr val="514A40"/>
              </a:solidFill>
            </a:endParaRPr>
          </a:p>
          <a:p>
            <a:pPr marL="0" indent="0">
              <a:buNone/>
            </a:pPr>
            <a:endParaRPr lang="ru-RU" b="1" cap="all" dirty="0"/>
          </a:p>
          <a:p>
            <a:endParaRPr lang="ru-RU" cap="all" dirty="0"/>
          </a:p>
          <a:p>
            <a:pPr marL="274320" indent="-228600" algn="just" defTabSz="914400">
              <a:lnSpc>
                <a:spcPct val="90000"/>
              </a:lnSpc>
              <a:spcBef>
                <a:spcPts val="1800"/>
              </a:spcBef>
              <a:buClr>
                <a:srgbClr val="A85229"/>
              </a:buClr>
              <a:buFont typeface="Arial"/>
              <a:buChar char="•"/>
            </a:pPr>
            <a:endParaRPr lang="ru-RU" sz="2000" b="0" i="0" dirty="0">
              <a:solidFill>
                <a:srgbClr val="514A40"/>
              </a:solidFill>
              <a:latin typeface="Cambr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8440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АРШИНОВ\ПРОЕКТ ПЛАМЕННЫЙ УЧАСТОК\Материалы\ГЕОФИЗИКА\МАГНИТКА Диоритовый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1219200"/>
            <a:ext cx="5884921" cy="4303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E:\АРШИНОВ\ПРОЕКТ ПЛАМЕННЫЙ УЧАСТОК\Материалы\ГЕОФИЗИКА\ГРАВИКА Пламенная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5745" y="1219200"/>
            <a:ext cx="6095084" cy="4296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67711" y="593090"/>
            <a:ext cx="38417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Карта аномального магнитного поля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231762" y="593090"/>
            <a:ext cx="36430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Карта гравитационных аномалий</a:t>
            </a:r>
          </a:p>
        </p:txBody>
      </p:sp>
    </p:spTree>
    <p:extLst>
      <p:ext uri="{BB962C8B-B14F-4D97-AF65-F5344CB8AC3E}">
        <p14:creationId xmlns:p14="http://schemas.microsoft.com/office/powerpoint/2010/main" val="2285632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E:\АРШИНОВ\ПРОЕКТ ПЛАМЕННЫЙ УЧАСТОК\Алексеева Н.А\ПламеннаяГФ_5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436" y="501445"/>
            <a:ext cx="10291127" cy="5729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32545" y="132113"/>
            <a:ext cx="61021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Аэрогеофизические исследования Блинов 1:50 000 1967г.</a:t>
            </a:r>
          </a:p>
        </p:txBody>
      </p:sp>
    </p:spTree>
    <p:extLst>
      <p:ext uri="{BB962C8B-B14F-4D97-AF65-F5344CB8AC3E}">
        <p14:creationId xmlns:p14="http://schemas.microsoft.com/office/powerpoint/2010/main" val="389043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RedLineBusiness_16x9">
      <a:dk1>
        <a:srgbClr val="514A40"/>
      </a:dk1>
      <a:lt1>
        <a:sysClr val="window" lastClr="FFFFFF"/>
      </a:lt1>
      <a:dk2>
        <a:srgbClr val="000000"/>
      </a:dk2>
      <a:lt2>
        <a:srgbClr val="F9F7F3"/>
      </a:lt2>
      <a:accent1>
        <a:srgbClr val="A85229"/>
      </a:accent1>
      <a:accent2>
        <a:srgbClr val="98916E"/>
      </a:accent2>
      <a:accent3>
        <a:srgbClr val="C9A645"/>
      </a:accent3>
      <a:accent4>
        <a:srgbClr val="76A7B2"/>
      </a:accent4>
      <a:accent5>
        <a:srgbClr val="82A670"/>
      </a:accent5>
      <a:accent6>
        <a:srgbClr val="896170"/>
      </a:accent6>
      <a:hlink>
        <a:srgbClr val="A85229"/>
      </a:hlink>
      <a:folHlink>
        <a:srgbClr val="98916E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RedLineBusiness_16x9">
      <a:dk1>
        <a:srgbClr val="514A40"/>
      </a:dk1>
      <a:lt1>
        <a:sysClr val="window" lastClr="FFFFFF"/>
      </a:lt1>
      <a:dk2>
        <a:srgbClr val="000000"/>
      </a:dk2>
      <a:lt2>
        <a:srgbClr val="F9F7F3"/>
      </a:lt2>
      <a:accent1>
        <a:srgbClr val="A85229"/>
      </a:accent1>
      <a:accent2>
        <a:srgbClr val="98916E"/>
      </a:accent2>
      <a:accent3>
        <a:srgbClr val="C9A645"/>
      </a:accent3>
      <a:accent4>
        <a:srgbClr val="76A7B2"/>
      </a:accent4>
      <a:accent5>
        <a:srgbClr val="82A670"/>
      </a:accent5>
      <a:accent6>
        <a:srgbClr val="896170"/>
      </a:accent6>
      <a:hlink>
        <a:srgbClr val="A85229"/>
      </a:hlink>
      <a:folHlink>
        <a:srgbClr val="98916E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8F180B1C-2212-497F-A259-C959ADD048C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0</TotalTime>
  <Words>3043</Words>
  <Application>Microsoft Office PowerPoint</Application>
  <PresentationFormat>Широкоэкранный</PresentationFormat>
  <Paragraphs>161</Paragraphs>
  <Slides>26</Slides>
  <Notes>15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7" baseType="lpstr">
      <vt:lpstr>Arial</vt:lpstr>
      <vt:lpstr>Arial Narrow</vt:lpstr>
      <vt:lpstr>Calibri</vt:lpstr>
      <vt:lpstr>Cambria</vt:lpstr>
      <vt:lpstr>Franklin Gothic Book</vt:lpstr>
      <vt:lpstr>Franklin Gothic Medium</vt:lpstr>
      <vt:lpstr>Times New Roman</vt:lpstr>
      <vt:lpstr>Wingdings 2</vt:lpstr>
      <vt:lpstr>Wingdings 3</vt:lpstr>
      <vt:lpstr>Трек</vt:lpstr>
      <vt:lpstr>CorelDRAW</vt:lpstr>
      <vt:lpstr>Площадь Пламенная</vt:lpstr>
      <vt:lpstr>ПРОФИЛЬ ПРОЕКТА</vt:lpstr>
      <vt:lpstr>СХЕМА РАСПОЛОЖЕНИЯ ПЛАМЕННОЙ ПЛОЩАДИ</vt:lpstr>
      <vt:lpstr>ИНВЕСТИЦИОННОЕ ПРЕДЛОЖЕНИЕ</vt:lpstr>
      <vt:lpstr>КЛЮЧЕВЫЕ ИНВЕСТИЦИОННЫЕ ПРЕИМУЩЕСТВА</vt:lpstr>
      <vt:lpstr>ОБЩИЕ СВЕДЕНИЯ О ЗАПАСАХ И РЕСУРСАХ</vt:lpstr>
      <vt:lpstr>ГЕОЛОГИЧЕСКАЯ ИНФОРМАЦИЯ И ИЗУЧЕННОСТЬ ТЕРРИТОРИИ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ЗОЛОТОНОСНОСТЬ ПЛОЩАДИ</vt:lpstr>
      <vt:lpstr>МЕСТОРОЖДЕНИЯ АНАЛОГИ </vt:lpstr>
      <vt:lpstr>Презентация PowerPoint</vt:lpstr>
      <vt:lpstr>МОДЕЛЬ ОТРАБОТКИ ПРОГНОЗИРУЕМОГО МЕСТОРОЖДЕНИЯ</vt:lpstr>
      <vt:lpstr>Золото и серебро как товары</vt:lpstr>
      <vt:lpstr>Презентация PowerPoint</vt:lpstr>
      <vt:lpstr>Вездеходная техника, планируемая для работ в 2020 году</vt:lpstr>
      <vt:lpstr>Презентация PowerPoint</vt:lpstr>
      <vt:lpstr>Золото и серебро в 2020 году прогнозы</vt:lpstr>
      <vt:lpstr>ОГРАНИЧЕНИЕ ОТВЕТСТВЕННОСТИ</vt:lpstr>
      <vt:lpstr>КОНТАКТЫ:    8-800-222-50-60        www.r2r.group        mail@r2r.group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modified xsi:type="dcterms:W3CDTF">2020-03-30T08:57:26Z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TC030310239991</vt:lpwstr>
  </property>
</Properties>
</file>